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86" r:id="rId2"/>
    <p:sldId id="337" r:id="rId3"/>
    <p:sldId id="338" r:id="rId4"/>
    <p:sldId id="347" r:id="rId5"/>
    <p:sldId id="348" r:id="rId6"/>
    <p:sldId id="341" r:id="rId7"/>
    <p:sldId id="349" r:id="rId8"/>
    <p:sldId id="346" r:id="rId9"/>
    <p:sldId id="351" r:id="rId10"/>
    <p:sldId id="355" r:id="rId11"/>
    <p:sldId id="356" r:id="rId12"/>
    <p:sldId id="352" r:id="rId13"/>
    <p:sldId id="353" r:id="rId14"/>
    <p:sldId id="354" r:id="rId15"/>
    <p:sldId id="350" r:id="rId16"/>
    <p:sldId id="342" r:id="rId17"/>
    <p:sldId id="343" r:id="rId18"/>
    <p:sldId id="344" r:id="rId19"/>
    <p:sldId id="345" r:id="rId20"/>
    <p:sldId id="339" r:id="rId21"/>
    <p:sldId id="340" r:id="rId22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1C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5" autoAdjust="0"/>
    <p:restoredTop sz="92503" autoAdjust="0"/>
  </p:normalViewPr>
  <p:slideViewPr>
    <p:cSldViewPr>
      <p:cViewPr>
        <p:scale>
          <a:sx n="118" d="100"/>
          <a:sy n="118" d="100"/>
        </p:scale>
        <p:origin x="-413" y="22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99E5730D-2E73-4F6E-AC4F-02B34FF65D79}" type="datetimeFigureOut">
              <a:rPr lang="en-US" smtClean="0"/>
              <a:t>4/1/2018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E780AE3C-EB26-4475-8A72-2419B8B0F04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328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Emotional processing can be described as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 by which accurate information is implemented into the fear structure and alters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pathological elements in the structure. However, more recent studies suggest that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exposure therapy rather creates competing structures that do not include pathological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associations among stimulus, response and meaning representation instead of altering</a:t>
            </a:r>
          </a:p>
          <a:p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existing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ones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(Foa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de-DE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Kozak</a:t>
            </a:r>
            <a:r>
              <a:rPr lang="de-DE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(1986))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0AE3C-EB26-4475-8A72-2419B8B0F04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50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Matlab</a:t>
            </a:r>
            <a:r>
              <a:rPr lang="de-DE" dirty="0" smtClean="0"/>
              <a:t> </a:t>
            </a:r>
            <a:r>
              <a:rPr lang="de-DE" dirty="0" err="1" smtClean="0"/>
              <a:t>plot</a:t>
            </a:r>
            <a:r>
              <a:rPr lang="de-DE" dirty="0" smtClean="0"/>
              <a:t> </a:t>
            </a:r>
            <a:r>
              <a:rPr lang="de-DE" dirty="0" err="1" smtClean="0"/>
              <a:t>outlier</a:t>
            </a:r>
            <a:r>
              <a:rPr lang="de-DE" dirty="0" smtClean="0"/>
              <a:t> :</a:t>
            </a:r>
          </a:p>
          <a:p>
            <a:r>
              <a:rPr lang="en-US" dirty="0" smtClean="0"/>
              <a:t>Maximum whisker length, specified as the comma-separated pair consisting of 'Whisker' and a positive numeric value.</a:t>
            </a:r>
          </a:p>
          <a:p>
            <a:r>
              <a:rPr lang="en-US" dirty="0" smtClean="0"/>
              <a:t>boxplot draws points as outliers if they are greater than </a:t>
            </a:r>
            <a:r>
              <a:rPr lang="en-US" i="1" dirty="0" smtClean="0"/>
              <a:t>q</a:t>
            </a:r>
            <a:r>
              <a:rPr lang="en-US" baseline="-25000" dirty="0" smtClean="0"/>
              <a:t>3</a:t>
            </a:r>
            <a:r>
              <a:rPr lang="en-US" dirty="0" smtClean="0"/>
              <a:t> + </a:t>
            </a:r>
            <a:r>
              <a:rPr lang="en-US" i="1" dirty="0" smtClean="0"/>
              <a:t>w</a:t>
            </a:r>
            <a:r>
              <a:rPr lang="en-US" dirty="0" smtClean="0"/>
              <a:t> × (</a:t>
            </a:r>
            <a:r>
              <a:rPr lang="en-US" i="1" dirty="0" smtClean="0"/>
              <a:t>q</a:t>
            </a:r>
            <a:r>
              <a:rPr lang="en-US" baseline="-25000" dirty="0" smtClean="0"/>
              <a:t>3</a:t>
            </a:r>
            <a:r>
              <a:rPr lang="en-US" dirty="0" smtClean="0"/>
              <a:t> – </a:t>
            </a:r>
            <a:r>
              <a:rPr lang="en-US" i="1" dirty="0" smtClean="0"/>
              <a:t>q</a:t>
            </a:r>
            <a:r>
              <a:rPr lang="en-US" baseline="-25000" dirty="0" smtClean="0"/>
              <a:t>1</a:t>
            </a:r>
            <a:r>
              <a:rPr lang="en-US" dirty="0" smtClean="0"/>
              <a:t>) or less than </a:t>
            </a:r>
            <a:r>
              <a:rPr lang="en-US" i="1" dirty="0" smtClean="0"/>
              <a:t>q</a:t>
            </a:r>
            <a:r>
              <a:rPr lang="en-US" baseline="-25000" dirty="0" smtClean="0"/>
              <a:t>1</a:t>
            </a:r>
            <a:r>
              <a:rPr lang="en-US" dirty="0" smtClean="0"/>
              <a:t> – </a:t>
            </a:r>
            <a:r>
              <a:rPr lang="en-US" i="1" dirty="0" smtClean="0"/>
              <a:t>w</a:t>
            </a:r>
            <a:r>
              <a:rPr lang="en-US" dirty="0" smtClean="0"/>
              <a:t> × (</a:t>
            </a:r>
            <a:r>
              <a:rPr lang="en-US" i="1" dirty="0" smtClean="0"/>
              <a:t>q</a:t>
            </a:r>
            <a:r>
              <a:rPr lang="en-US" baseline="-25000" dirty="0" smtClean="0"/>
              <a:t>3</a:t>
            </a:r>
            <a:r>
              <a:rPr lang="en-US" dirty="0" smtClean="0"/>
              <a:t> – </a:t>
            </a:r>
            <a:r>
              <a:rPr lang="en-US" i="1" dirty="0" smtClean="0"/>
              <a:t>q</a:t>
            </a:r>
            <a:r>
              <a:rPr lang="en-US" baseline="-25000" dirty="0" smtClean="0"/>
              <a:t>1</a:t>
            </a:r>
            <a:r>
              <a:rPr lang="en-US" dirty="0" smtClean="0"/>
              <a:t>), where </a:t>
            </a:r>
            <a:r>
              <a:rPr lang="en-US" i="1" dirty="0" smtClean="0"/>
              <a:t>w</a:t>
            </a:r>
            <a:r>
              <a:rPr lang="en-US" dirty="0" smtClean="0"/>
              <a:t> is the maximum whisker length, and </a:t>
            </a:r>
            <a:r>
              <a:rPr lang="en-US" i="1" dirty="0" smtClean="0"/>
              <a:t>q</a:t>
            </a:r>
            <a:r>
              <a:rPr lang="en-US" baseline="-25000" dirty="0" smtClean="0"/>
              <a:t>1</a:t>
            </a:r>
            <a:r>
              <a:rPr lang="en-US" dirty="0" smtClean="0"/>
              <a:t> and </a:t>
            </a:r>
            <a:r>
              <a:rPr lang="en-US" i="1" dirty="0" smtClean="0"/>
              <a:t>q</a:t>
            </a:r>
            <a:r>
              <a:rPr lang="en-US" baseline="-25000" dirty="0" smtClean="0"/>
              <a:t>3</a:t>
            </a:r>
            <a:r>
              <a:rPr lang="en-US" dirty="0" smtClean="0"/>
              <a:t> are the 25th and 75th percentiles of the sample data, respectively.</a:t>
            </a:r>
          </a:p>
          <a:p>
            <a:r>
              <a:rPr lang="en-US" dirty="0" smtClean="0"/>
              <a:t>The default value for 'Whisker' corresponds to approximately +/–2.7σ and 99.3 percent coverage if the data are normally distributed. The plotted whisker extends to the </a:t>
            </a:r>
            <a:r>
              <a:rPr lang="en-US" i="1" dirty="0" smtClean="0"/>
              <a:t>adjacent value</a:t>
            </a:r>
            <a:r>
              <a:rPr lang="en-US" dirty="0" smtClean="0"/>
              <a:t>, which is the most extreme data value that is not an outlier.</a:t>
            </a:r>
          </a:p>
          <a:p>
            <a:r>
              <a:rPr lang="en-US" dirty="0" smtClean="0"/>
              <a:t>Specify 'Whisker' as 0 to give no whiskers and to make every point outside of </a:t>
            </a:r>
            <a:r>
              <a:rPr lang="en-US" i="1" dirty="0" smtClean="0"/>
              <a:t>q</a:t>
            </a:r>
            <a:r>
              <a:rPr lang="en-US" baseline="-25000" dirty="0" smtClean="0"/>
              <a:t>1</a:t>
            </a:r>
            <a:r>
              <a:rPr lang="en-US" dirty="0" smtClean="0"/>
              <a:t> and </a:t>
            </a:r>
            <a:r>
              <a:rPr lang="en-US" i="1" dirty="0" smtClean="0"/>
              <a:t>q</a:t>
            </a:r>
            <a:r>
              <a:rPr lang="en-US" baseline="-25000" dirty="0" smtClean="0"/>
              <a:t>3</a:t>
            </a:r>
            <a:r>
              <a:rPr lang="en-US" dirty="0" smtClean="0"/>
              <a:t> an outlier.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80AE3C-EB26-4475-8A72-2419B8B0F0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45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7095E-47DE-4BFC-B2F0-E5BBB5117B7F}" type="datetimeFigureOut">
              <a:rPr lang="en-US" smtClean="0"/>
              <a:t>4/1/2018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A65AB-CAF7-43D3-9054-501BE3D7750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795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7095E-47DE-4BFC-B2F0-E5BBB5117B7F}" type="datetimeFigureOut">
              <a:rPr lang="en-US" smtClean="0"/>
              <a:t>4/1/2018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A65AB-CAF7-43D3-9054-501BE3D7750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737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7095E-47DE-4BFC-B2F0-E5BBB5117B7F}" type="datetimeFigureOut">
              <a:rPr lang="en-US" smtClean="0"/>
              <a:t>4/1/2018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A65AB-CAF7-43D3-9054-501BE3D7750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043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7095E-47DE-4BFC-B2F0-E5BBB5117B7F}" type="datetimeFigureOut">
              <a:rPr lang="en-US" smtClean="0"/>
              <a:t>4/1/2018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A65AB-CAF7-43D3-9054-501BE3D7750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797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7095E-47DE-4BFC-B2F0-E5BBB5117B7F}" type="datetimeFigureOut">
              <a:rPr lang="en-US" smtClean="0"/>
              <a:t>4/1/2018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A65AB-CAF7-43D3-9054-501BE3D7750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260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7095E-47DE-4BFC-B2F0-E5BBB5117B7F}" type="datetimeFigureOut">
              <a:rPr lang="en-US" smtClean="0"/>
              <a:t>4/1/2018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A65AB-CAF7-43D3-9054-501BE3D7750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463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7095E-47DE-4BFC-B2F0-E5BBB5117B7F}" type="datetimeFigureOut">
              <a:rPr lang="en-US" smtClean="0"/>
              <a:t>4/1/2018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A65AB-CAF7-43D3-9054-501BE3D7750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963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7095E-47DE-4BFC-B2F0-E5BBB5117B7F}" type="datetimeFigureOut">
              <a:rPr lang="en-US" smtClean="0"/>
              <a:t>4/1/2018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A65AB-CAF7-43D3-9054-501BE3D7750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025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7095E-47DE-4BFC-B2F0-E5BBB5117B7F}" type="datetimeFigureOut">
              <a:rPr lang="en-US" smtClean="0"/>
              <a:t>4/1/2018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A65AB-CAF7-43D3-9054-501BE3D7750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782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7095E-47DE-4BFC-B2F0-E5BBB5117B7F}" type="datetimeFigureOut">
              <a:rPr lang="en-US" smtClean="0"/>
              <a:t>4/1/2018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A65AB-CAF7-43D3-9054-501BE3D7750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67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7095E-47DE-4BFC-B2F0-E5BBB5117B7F}" type="datetimeFigureOut">
              <a:rPr lang="en-US" smtClean="0"/>
              <a:t>4/1/2018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4A65AB-CAF7-43D3-9054-501BE3D7750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349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87095E-47DE-4BFC-B2F0-E5BBB5117B7F}" type="datetimeFigureOut">
              <a:rPr lang="en-US" smtClean="0"/>
              <a:t>4/1/2018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A65AB-CAF7-43D3-9054-501BE3D7750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708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6"/>
          <p:cNvSpPr txBox="1"/>
          <p:nvPr/>
        </p:nvSpPr>
        <p:spPr>
          <a:xfrm>
            <a:off x="1445743" y="4901044"/>
            <a:ext cx="6588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Closed Loop Virtual Reality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9"/>
          <p:cNvSpPr txBox="1"/>
          <p:nvPr/>
        </p:nvSpPr>
        <p:spPr>
          <a:xfrm>
            <a:off x="1445743" y="5455292"/>
            <a:ext cx="6588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</a:t>
            </a:r>
            <a:r>
              <a:rPr lang="de-DE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de-DE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treatment</a:t>
            </a:r>
            <a:r>
              <a:rPr lang="de-DE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</a:t>
            </a:r>
            <a:r>
              <a:rPr lang="de-DE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de-DE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de-DE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crophobia</a:t>
            </a:r>
            <a:endParaRPr 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2" descr="C:\Users\Manuel Kohl\Documents\Studium\Masterstudium BMT\SNN-Unit\Si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132856"/>
            <a:ext cx="6099512" cy="214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8"/>
          <p:cNvSpPr txBox="1"/>
          <p:nvPr/>
        </p:nvSpPr>
        <p:spPr>
          <a:xfrm>
            <a:off x="-10616" y="6561344"/>
            <a:ext cx="1054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802092-4E43-4E19-9D69-7F4FE07C0985}" type="datetime1">
              <a:rPr lang="de-DE" sz="1200" smtClean="0">
                <a:latin typeface="+mj-lt"/>
              </a:rPr>
              <a:t>01.04.2018</a:t>
            </a:fld>
            <a:endParaRPr lang="en-US" sz="1200" dirty="0">
              <a:latin typeface="+mj-lt"/>
            </a:endParaRPr>
          </a:p>
        </p:txBody>
      </p:sp>
      <p:sp>
        <p:nvSpPr>
          <p:cNvPr id="17" name="TextBox 7"/>
          <p:cNvSpPr txBox="1"/>
          <p:nvPr/>
        </p:nvSpPr>
        <p:spPr>
          <a:xfrm>
            <a:off x="1447070" y="6561345"/>
            <a:ext cx="6588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smtClean="0">
                <a:latin typeface="+mj-lt"/>
              </a:rPr>
              <a:t>Dominik Limbach</a:t>
            </a:r>
            <a:endParaRPr lang="en-US" sz="1200" dirty="0">
              <a:latin typeface="+mj-lt"/>
            </a:endParaRPr>
          </a:p>
        </p:txBody>
      </p:sp>
      <p:sp>
        <p:nvSpPr>
          <p:cNvPr id="18" name="TextBox 8"/>
          <p:cNvSpPr txBox="1"/>
          <p:nvPr/>
        </p:nvSpPr>
        <p:spPr>
          <a:xfrm>
            <a:off x="8352420" y="6561348"/>
            <a:ext cx="6849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DB4A2A5-F484-412B-BD54-24FAE11DA875}" type="slidenum">
              <a:rPr lang="de-DE" sz="1200" smtClean="0">
                <a:latin typeface="+mj-lt"/>
              </a:rPr>
              <a:pPr algn="r"/>
              <a:t>1</a:t>
            </a:fld>
            <a:endParaRPr lang="en-US" sz="1200" dirty="0">
              <a:latin typeface="+mj-lt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77951"/>
            <a:ext cx="9144000" cy="47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2" y="188651"/>
            <a:ext cx="2844316" cy="56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33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77951"/>
            <a:ext cx="9144000" cy="47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8"/>
          <p:cNvSpPr txBox="1"/>
          <p:nvPr/>
        </p:nvSpPr>
        <p:spPr>
          <a:xfrm>
            <a:off x="-10616" y="6561344"/>
            <a:ext cx="1054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802092-4E43-4E19-9D69-7F4FE07C0985}" type="datetime1">
              <a:rPr lang="de-DE" sz="1200" smtClean="0">
                <a:latin typeface="+mj-lt"/>
              </a:rPr>
              <a:t>01.04.2018</a:t>
            </a:fld>
            <a:endParaRPr lang="en-US" sz="1200" dirty="0">
              <a:latin typeface="+mj-lt"/>
            </a:endParaRPr>
          </a:p>
        </p:txBody>
      </p:sp>
      <p:sp>
        <p:nvSpPr>
          <p:cNvPr id="17" name="TextBox 7"/>
          <p:cNvSpPr txBox="1"/>
          <p:nvPr/>
        </p:nvSpPr>
        <p:spPr>
          <a:xfrm>
            <a:off x="1447070" y="6561345"/>
            <a:ext cx="6588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smtClean="0">
                <a:latin typeface="+mj-lt"/>
              </a:rPr>
              <a:t>Dominik Limbach</a:t>
            </a:r>
            <a:endParaRPr lang="en-US" sz="1200" dirty="0">
              <a:latin typeface="+mj-lt"/>
            </a:endParaRPr>
          </a:p>
        </p:txBody>
      </p:sp>
      <p:sp>
        <p:nvSpPr>
          <p:cNvPr id="18" name="TextBox 8"/>
          <p:cNvSpPr txBox="1"/>
          <p:nvPr/>
        </p:nvSpPr>
        <p:spPr>
          <a:xfrm>
            <a:off x="8352420" y="6561348"/>
            <a:ext cx="6849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DB4A2A5-F484-412B-BD54-24FAE11DA875}" type="slidenum">
              <a:rPr lang="de-DE" sz="1200" smtClean="0">
                <a:latin typeface="+mj-lt"/>
              </a:rPr>
              <a:pPr algn="r"/>
              <a:t>10</a:t>
            </a:fld>
            <a:endParaRPr lang="en-US" sz="1200" dirty="0">
              <a:latin typeface="+mj-lt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2" y="188651"/>
            <a:ext cx="2844316" cy="56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9"/>
          <p:cNvSpPr txBox="1"/>
          <p:nvPr/>
        </p:nvSpPr>
        <p:spPr>
          <a:xfrm>
            <a:off x="3125794" y="296652"/>
            <a:ext cx="590557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b="1" dirty="0" smtClean="0"/>
              <a:t>		Materials </a:t>
            </a:r>
            <a:r>
              <a:rPr lang="de-DE" sz="1600" b="1" dirty="0" err="1"/>
              <a:t>and</a:t>
            </a:r>
            <a:r>
              <a:rPr lang="de-DE" sz="1600" b="1" dirty="0"/>
              <a:t> </a:t>
            </a:r>
            <a:r>
              <a:rPr lang="de-DE" sz="1600" b="1" dirty="0" err="1"/>
              <a:t>Methods</a:t>
            </a:r>
            <a:endParaRPr lang="de-DE" sz="1600" b="1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12" y="1088740"/>
            <a:ext cx="7251612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67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77951"/>
            <a:ext cx="9144000" cy="47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8"/>
          <p:cNvSpPr txBox="1"/>
          <p:nvPr/>
        </p:nvSpPr>
        <p:spPr>
          <a:xfrm>
            <a:off x="-10616" y="6561344"/>
            <a:ext cx="1054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802092-4E43-4E19-9D69-7F4FE07C0985}" type="datetime1">
              <a:rPr lang="de-DE" sz="1200" smtClean="0">
                <a:latin typeface="+mj-lt"/>
              </a:rPr>
              <a:t>01.04.2018</a:t>
            </a:fld>
            <a:endParaRPr lang="en-US" sz="1200" dirty="0">
              <a:latin typeface="+mj-lt"/>
            </a:endParaRPr>
          </a:p>
        </p:txBody>
      </p:sp>
      <p:sp>
        <p:nvSpPr>
          <p:cNvPr id="17" name="TextBox 7"/>
          <p:cNvSpPr txBox="1"/>
          <p:nvPr/>
        </p:nvSpPr>
        <p:spPr>
          <a:xfrm>
            <a:off x="1447070" y="6561345"/>
            <a:ext cx="6588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smtClean="0">
                <a:latin typeface="+mj-lt"/>
              </a:rPr>
              <a:t>Dominik Limbach</a:t>
            </a:r>
            <a:endParaRPr lang="en-US" sz="1200" dirty="0">
              <a:latin typeface="+mj-lt"/>
            </a:endParaRPr>
          </a:p>
        </p:txBody>
      </p:sp>
      <p:sp>
        <p:nvSpPr>
          <p:cNvPr id="18" name="TextBox 8"/>
          <p:cNvSpPr txBox="1"/>
          <p:nvPr/>
        </p:nvSpPr>
        <p:spPr>
          <a:xfrm>
            <a:off x="8352420" y="6561348"/>
            <a:ext cx="6849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DB4A2A5-F484-412B-BD54-24FAE11DA875}" type="slidenum">
              <a:rPr lang="de-DE" sz="1200" smtClean="0">
                <a:latin typeface="+mj-lt"/>
              </a:rPr>
              <a:pPr algn="r"/>
              <a:t>11</a:t>
            </a:fld>
            <a:endParaRPr lang="en-US" sz="1200" dirty="0">
              <a:latin typeface="+mj-lt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2" y="188651"/>
            <a:ext cx="2844316" cy="56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9"/>
          <p:cNvSpPr txBox="1"/>
          <p:nvPr/>
        </p:nvSpPr>
        <p:spPr>
          <a:xfrm>
            <a:off x="3125794" y="296652"/>
            <a:ext cx="590557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b="1" dirty="0" smtClean="0"/>
              <a:t>		Materials </a:t>
            </a:r>
            <a:r>
              <a:rPr lang="de-DE" sz="1600" b="1" dirty="0" err="1"/>
              <a:t>and</a:t>
            </a:r>
            <a:r>
              <a:rPr lang="de-DE" sz="1600" b="1" dirty="0"/>
              <a:t> </a:t>
            </a:r>
            <a:r>
              <a:rPr lang="de-DE" sz="1600" b="1" dirty="0" err="1"/>
              <a:t>Methods</a:t>
            </a:r>
            <a:endParaRPr lang="de-DE" sz="1600" b="1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012" y="1124291"/>
            <a:ext cx="7251612" cy="532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01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77951"/>
            <a:ext cx="9144000" cy="47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8"/>
          <p:cNvSpPr txBox="1"/>
          <p:nvPr/>
        </p:nvSpPr>
        <p:spPr>
          <a:xfrm>
            <a:off x="-10616" y="6561344"/>
            <a:ext cx="1054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802092-4E43-4E19-9D69-7F4FE07C0985}" type="datetime1">
              <a:rPr lang="de-DE" sz="1200" smtClean="0">
                <a:latin typeface="+mj-lt"/>
              </a:rPr>
              <a:t>01.04.2018</a:t>
            </a:fld>
            <a:endParaRPr lang="en-US" sz="1200" dirty="0">
              <a:latin typeface="+mj-lt"/>
            </a:endParaRPr>
          </a:p>
        </p:txBody>
      </p:sp>
      <p:sp>
        <p:nvSpPr>
          <p:cNvPr id="17" name="TextBox 7"/>
          <p:cNvSpPr txBox="1"/>
          <p:nvPr/>
        </p:nvSpPr>
        <p:spPr>
          <a:xfrm>
            <a:off x="1447070" y="6561345"/>
            <a:ext cx="6588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smtClean="0">
                <a:latin typeface="+mj-lt"/>
              </a:rPr>
              <a:t>Dominik Limbach</a:t>
            </a:r>
            <a:endParaRPr lang="en-US" sz="1200" dirty="0">
              <a:latin typeface="+mj-lt"/>
            </a:endParaRPr>
          </a:p>
        </p:txBody>
      </p:sp>
      <p:sp>
        <p:nvSpPr>
          <p:cNvPr id="18" name="TextBox 8"/>
          <p:cNvSpPr txBox="1"/>
          <p:nvPr/>
        </p:nvSpPr>
        <p:spPr>
          <a:xfrm>
            <a:off x="8352420" y="6561348"/>
            <a:ext cx="6849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DB4A2A5-F484-412B-BD54-24FAE11DA875}" type="slidenum">
              <a:rPr lang="de-DE" sz="1200" smtClean="0">
                <a:latin typeface="+mj-lt"/>
              </a:rPr>
              <a:pPr algn="r"/>
              <a:t>12</a:t>
            </a:fld>
            <a:endParaRPr lang="en-US" sz="1200" dirty="0">
              <a:latin typeface="+mj-lt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2" y="188651"/>
            <a:ext cx="2844316" cy="56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9"/>
          <p:cNvSpPr txBox="1"/>
          <p:nvPr/>
        </p:nvSpPr>
        <p:spPr>
          <a:xfrm>
            <a:off x="3125794" y="296652"/>
            <a:ext cx="590557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b="1" dirty="0" smtClean="0"/>
              <a:t>		Materials </a:t>
            </a:r>
            <a:r>
              <a:rPr lang="de-DE" sz="1600" b="1" dirty="0" err="1"/>
              <a:t>and</a:t>
            </a:r>
            <a:r>
              <a:rPr lang="de-DE" sz="1600" b="1" dirty="0"/>
              <a:t> </a:t>
            </a:r>
            <a:r>
              <a:rPr lang="de-DE" sz="1600" b="1" dirty="0" err="1"/>
              <a:t>Methods</a:t>
            </a:r>
            <a:endParaRPr lang="de-DE" sz="1600" b="1" dirty="0"/>
          </a:p>
        </p:txBody>
      </p:sp>
      <p:sp>
        <p:nvSpPr>
          <p:cNvPr id="8" name="TextBox 10"/>
          <p:cNvSpPr txBox="1"/>
          <p:nvPr/>
        </p:nvSpPr>
        <p:spPr>
          <a:xfrm>
            <a:off x="514357" y="1520788"/>
            <a:ext cx="78359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VR </a:t>
            </a:r>
            <a:r>
              <a:rPr lang="de-DE" sz="2000" dirty="0" err="1" smtClean="0"/>
              <a:t>control</a:t>
            </a:r>
            <a:endParaRPr lang="de-DE" sz="20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000" dirty="0" err="1" smtClean="0"/>
              <a:t>Matlab</a:t>
            </a:r>
            <a:r>
              <a:rPr lang="de-DE" sz="2000" dirty="0" smtClean="0"/>
              <a:t> </a:t>
            </a:r>
            <a:r>
              <a:rPr lang="de-DE" sz="2000" dirty="0" err="1" smtClean="0"/>
              <a:t>script</a:t>
            </a:r>
            <a:r>
              <a:rPr lang="de-DE" sz="2000" dirty="0" smtClean="0"/>
              <a:t> ( </a:t>
            </a:r>
            <a:r>
              <a:rPr lang="de-DE" sz="2000" dirty="0" err="1" smtClean="0"/>
              <a:t>flow</a:t>
            </a:r>
            <a:r>
              <a:rPr lang="de-DE" sz="2000" dirty="0" smtClean="0"/>
              <a:t> </a:t>
            </a:r>
            <a:r>
              <a:rPr lang="de-DE" sz="2000" dirty="0" err="1" smtClean="0"/>
              <a:t>chart</a:t>
            </a:r>
            <a:r>
              <a:rPr lang="de-DE" sz="2000" dirty="0" smtClean="0"/>
              <a:t>) </a:t>
            </a:r>
            <a:r>
              <a:rPr lang="de-DE" sz="2000" dirty="0" err="1" smtClean="0"/>
              <a:t>creates</a:t>
            </a:r>
            <a:r>
              <a:rPr lang="de-DE" sz="2000" dirty="0" smtClean="0"/>
              <a:t> </a:t>
            </a:r>
            <a:r>
              <a:rPr lang="de-DE" sz="2000" dirty="0" err="1" smtClean="0"/>
              <a:t>data</a:t>
            </a:r>
            <a:r>
              <a:rPr lang="de-DE" sz="2000" dirty="0" smtClean="0"/>
              <a:t> </a:t>
            </a:r>
            <a:r>
              <a:rPr lang="de-DE" sz="2000" dirty="0" err="1" smtClean="0"/>
              <a:t>vector</a:t>
            </a:r>
            <a:r>
              <a:rPr lang="de-DE" sz="2000" dirty="0" smtClean="0"/>
              <a:t> </a:t>
            </a:r>
            <a:r>
              <a:rPr lang="de-DE" sz="2000" dirty="0" err="1" smtClean="0"/>
              <a:t>encodes</a:t>
            </a:r>
            <a:r>
              <a:rPr lang="de-DE" sz="2000" dirty="0" smtClean="0"/>
              <a:t> </a:t>
            </a:r>
            <a:r>
              <a:rPr lang="de-DE" sz="2000" dirty="0" err="1" smtClean="0"/>
              <a:t>it</a:t>
            </a:r>
            <a:r>
              <a:rPr lang="de-DE" sz="2000" dirty="0" smtClean="0"/>
              <a:t> </a:t>
            </a:r>
            <a:r>
              <a:rPr lang="de-DE" sz="2000" dirty="0" err="1" smtClean="0"/>
              <a:t>creates</a:t>
            </a:r>
            <a:r>
              <a:rPr lang="de-DE" sz="2000" dirty="0" smtClean="0"/>
              <a:t> </a:t>
            </a:r>
            <a:r>
              <a:rPr lang="de-DE" sz="2000" dirty="0" err="1" smtClean="0"/>
              <a:t>tcpip</a:t>
            </a:r>
            <a:r>
              <a:rPr lang="de-DE" sz="2000" dirty="0" smtClean="0"/>
              <a:t> </a:t>
            </a:r>
            <a:r>
              <a:rPr lang="de-DE" sz="2000" dirty="0" err="1" smtClean="0"/>
              <a:t>object</a:t>
            </a:r>
            <a:r>
              <a:rPr lang="de-DE" sz="2000" dirty="0" smtClean="0"/>
              <a:t> </a:t>
            </a:r>
            <a:r>
              <a:rPr lang="de-DE" sz="2000" dirty="0" err="1" smtClean="0"/>
              <a:t>sends</a:t>
            </a:r>
            <a:r>
              <a:rPr lang="de-DE" sz="2000" dirty="0" smtClean="0"/>
              <a:t> </a:t>
            </a:r>
            <a:r>
              <a:rPr lang="de-DE" sz="2000" dirty="0" err="1" smtClean="0"/>
              <a:t>data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port</a:t>
            </a:r>
            <a:r>
              <a:rPr lang="de-DE" sz="2000" dirty="0" smtClean="0"/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000" dirty="0" err="1" smtClean="0"/>
              <a:t>Unity</a:t>
            </a:r>
            <a:r>
              <a:rPr lang="de-DE" sz="2000" dirty="0" smtClean="0"/>
              <a:t> </a:t>
            </a:r>
            <a:r>
              <a:rPr lang="de-DE" sz="2000" dirty="0" err="1" smtClean="0"/>
              <a:t>script</a:t>
            </a:r>
            <a:r>
              <a:rPr lang="de-DE" sz="2000" dirty="0" smtClean="0"/>
              <a:t> </a:t>
            </a:r>
            <a:r>
              <a:rPr lang="de-DE" sz="2000" dirty="0" err="1" smtClean="0"/>
              <a:t>reads</a:t>
            </a:r>
            <a:r>
              <a:rPr lang="de-DE" sz="2000" dirty="0" smtClean="0"/>
              <a:t> </a:t>
            </a:r>
            <a:r>
              <a:rPr lang="de-DE" sz="2000" dirty="0" err="1" smtClean="0"/>
              <a:t>stream</a:t>
            </a:r>
            <a:r>
              <a:rPr lang="de-DE" sz="2000" dirty="0" smtClean="0"/>
              <a:t> </a:t>
            </a:r>
            <a:r>
              <a:rPr lang="de-DE" sz="2000" dirty="0" err="1" smtClean="0"/>
              <a:t>received</a:t>
            </a:r>
            <a:r>
              <a:rPr lang="de-DE" sz="2000" dirty="0" smtClean="0"/>
              <a:t> </a:t>
            </a:r>
            <a:r>
              <a:rPr lang="de-DE" sz="2000" dirty="0" err="1" smtClean="0"/>
              <a:t>by</a:t>
            </a:r>
            <a:r>
              <a:rPr lang="de-DE" sz="2000" dirty="0" smtClean="0"/>
              <a:t> </a:t>
            </a:r>
            <a:r>
              <a:rPr lang="de-DE" sz="2000" dirty="0" err="1" smtClean="0"/>
              <a:t>tcp</a:t>
            </a:r>
            <a:r>
              <a:rPr lang="de-DE" sz="2000" dirty="0" smtClean="0"/>
              <a:t> </a:t>
            </a:r>
            <a:r>
              <a:rPr lang="de-DE" sz="2000" dirty="0" err="1" smtClean="0"/>
              <a:t>object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/>
              <a:t> </a:t>
            </a:r>
            <a:r>
              <a:rPr lang="de-DE" sz="2000" dirty="0" err="1" smtClean="0"/>
              <a:t>encodes</a:t>
            </a:r>
            <a:r>
              <a:rPr lang="de-DE" sz="2000" dirty="0" smtClean="0"/>
              <a:t> </a:t>
            </a:r>
            <a:r>
              <a:rPr lang="de-DE" sz="2000" dirty="0" err="1" smtClean="0"/>
              <a:t>data</a:t>
            </a:r>
            <a:r>
              <a:rPr lang="de-DE" sz="2000" dirty="0" smtClean="0"/>
              <a:t> </a:t>
            </a:r>
            <a:r>
              <a:rPr lang="de-DE" sz="2000" dirty="0" err="1" smtClean="0"/>
              <a:t>then</a:t>
            </a:r>
            <a:r>
              <a:rPr lang="de-DE" sz="2000" dirty="0" smtClean="0"/>
              <a:t> </a:t>
            </a:r>
            <a:r>
              <a:rPr lang="de-DE" sz="2000" dirty="0" err="1" smtClean="0"/>
              <a:t>reads</a:t>
            </a:r>
            <a:r>
              <a:rPr lang="de-DE" sz="2000" dirty="0" smtClean="0"/>
              <a:t> </a:t>
            </a:r>
            <a:r>
              <a:rPr lang="de-DE" sz="2000" dirty="0" err="1" smtClean="0"/>
              <a:t>array</a:t>
            </a:r>
            <a:r>
              <a:rPr lang="de-DE" sz="2000" dirty="0" smtClean="0"/>
              <a:t> </a:t>
            </a:r>
            <a:r>
              <a:rPr lang="de-DE" sz="2000" dirty="0" err="1" smtClean="0"/>
              <a:t>segments</a:t>
            </a:r>
            <a:r>
              <a:rPr lang="de-DE" sz="2000" dirty="0" smtClean="0"/>
              <a:t> </a:t>
            </a:r>
            <a:r>
              <a:rPr lang="de-DE" sz="2000" dirty="0" err="1" smtClean="0"/>
              <a:t>as</a:t>
            </a:r>
            <a:r>
              <a:rPr lang="de-DE" sz="2000" dirty="0" smtClean="0"/>
              <a:t> </a:t>
            </a:r>
            <a:r>
              <a:rPr lang="de-DE" sz="2000" dirty="0" err="1" smtClean="0"/>
              <a:t>information</a:t>
            </a:r>
            <a:endParaRPr lang="de-DE" sz="20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000" dirty="0" smtClean="0"/>
              <a:t>Game </a:t>
            </a:r>
            <a:r>
              <a:rPr lang="de-DE" sz="2000" dirty="0" err="1" smtClean="0"/>
              <a:t>objects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components</a:t>
            </a:r>
            <a:r>
              <a:rPr lang="de-DE" sz="2000" dirty="0" smtClean="0"/>
              <a:t> </a:t>
            </a:r>
            <a:r>
              <a:rPr lang="de-DE" sz="2000" dirty="0" err="1" smtClean="0"/>
              <a:t>access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central</a:t>
            </a:r>
            <a:r>
              <a:rPr lang="de-DE" sz="2000" dirty="0" smtClean="0"/>
              <a:t> </a:t>
            </a:r>
            <a:r>
              <a:rPr lang="de-DE" sz="2000" dirty="0" err="1" smtClean="0"/>
              <a:t>server</a:t>
            </a:r>
            <a:r>
              <a:rPr lang="de-DE" sz="2000" dirty="0" smtClean="0"/>
              <a:t> </a:t>
            </a:r>
            <a:r>
              <a:rPr lang="de-DE" sz="2000" dirty="0" err="1" smtClean="0"/>
              <a:t>script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extract</a:t>
            </a:r>
            <a:r>
              <a:rPr lang="de-DE" sz="2000" dirty="0" smtClean="0"/>
              <a:t> </a:t>
            </a:r>
            <a:r>
              <a:rPr lang="de-DE" sz="2000" dirty="0" err="1" smtClean="0"/>
              <a:t>information</a:t>
            </a:r>
            <a:r>
              <a:rPr lang="de-DE" sz="2000" dirty="0" smtClean="0"/>
              <a:t> </a:t>
            </a:r>
            <a:r>
              <a:rPr lang="de-DE" sz="2000" dirty="0" err="1" smtClean="0"/>
              <a:t>every</a:t>
            </a:r>
            <a:r>
              <a:rPr lang="de-DE" sz="2000" dirty="0" smtClean="0"/>
              <a:t> </a:t>
            </a:r>
            <a:r>
              <a:rPr lang="de-DE" sz="2000" dirty="0" err="1" smtClean="0"/>
              <a:t>frame</a:t>
            </a:r>
            <a:r>
              <a:rPr lang="de-DE" sz="2000" dirty="0" smtClean="0"/>
              <a:t>   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00018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77951"/>
            <a:ext cx="9144000" cy="47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8"/>
          <p:cNvSpPr txBox="1"/>
          <p:nvPr/>
        </p:nvSpPr>
        <p:spPr>
          <a:xfrm>
            <a:off x="-10616" y="6561344"/>
            <a:ext cx="1054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802092-4E43-4E19-9D69-7F4FE07C0985}" type="datetime1">
              <a:rPr lang="de-DE" sz="1200" smtClean="0">
                <a:latin typeface="+mj-lt"/>
              </a:rPr>
              <a:t>01.04.2018</a:t>
            </a:fld>
            <a:endParaRPr lang="en-US" sz="1200" dirty="0">
              <a:latin typeface="+mj-lt"/>
            </a:endParaRPr>
          </a:p>
        </p:txBody>
      </p:sp>
      <p:sp>
        <p:nvSpPr>
          <p:cNvPr id="17" name="TextBox 7"/>
          <p:cNvSpPr txBox="1"/>
          <p:nvPr/>
        </p:nvSpPr>
        <p:spPr>
          <a:xfrm>
            <a:off x="1447070" y="6561345"/>
            <a:ext cx="6588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smtClean="0">
                <a:latin typeface="+mj-lt"/>
              </a:rPr>
              <a:t>Dominik Limbach</a:t>
            </a:r>
            <a:endParaRPr lang="en-US" sz="1200" dirty="0">
              <a:latin typeface="+mj-lt"/>
            </a:endParaRPr>
          </a:p>
        </p:txBody>
      </p:sp>
      <p:sp>
        <p:nvSpPr>
          <p:cNvPr id="18" name="TextBox 8"/>
          <p:cNvSpPr txBox="1"/>
          <p:nvPr/>
        </p:nvSpPr>
        <p:spPr>
          <a:xfrm>
            <a:off x="8352420" y="6561348"/>
            <a:ext cx="6849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DB4A2A5-F484-412B-BD54-24FAE11DA875}" type="slidenum">
              <a:rPr lang="de-DE" sz="1200" smtClean="0">
                <a:latin typeface="+mj-lt"/>
              </a:rPr>
              <a:pPr algn="r"/>
              <a:t>13</a:t>
            </a:fld>
            <a:endParaRPr lang="en-US" sz="1200" dirty="0">
              <a:latin typeface="+mj-lt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2" y="188651"/>
            <a:ext cx="2844316" cy="56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9"/>
          <p:cNvSpPr txBox="1"/>
          <p:nvPr/>
        </p:nvSpPr>
        <p:spPr>
          <a:xfrm>
            <a:off x="3125794" y="296652"/>
            <a:ext cx="590557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b="1" dirty="0" smtClean="0"/>
              <a:t>		Materials </a:t>
            </a:r>
            <a:r>
              <a:rPr lang="de-DE" sz="1600" b="1" dirty="0" err="1"/>
              <a:t>and</a:t>
            </a:r>
            <a:r>
              <a:rPr lang="de-DE" sz="1600" b="1" dirty="0"/>
              <a:t> </a:t>
            </a:r>
            <a:r>
              <a:rPr lang="de-DE" sz="1600" b="1" dirty="0" err="1"/>
              <a:t>Methods</a:t>
            </a:r>
            <a:endParaRPr lang="de-DE" sz="1600" b="1" dirty="0"/>
          </a:p>
        </p:txBody>
      </p:sp>
      <p:sp>
        <p:nvSpPr>
          <p:cNvPr id="8" name="TextBox 10"/>
          <p:cNvSpPr txBox="1"/>
          <p:nvPr/>
        </p:nvSpPr>
        <p:spPr>
          <a:xfrm>
            <a:off x="514357" y="1520788"/>
            <a:ext cx="7835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Experiment</a:t>
            </a:r>
          </a:p>
          <a:p>
            <a:endParaRPr lang="de-DE" sz="2000" dirty="0"/>
          </a:p>
          <a:p>
            <a:r>
              <a:rPr lang="de-DE" sz="2000" dirty="0" smtClean="0"/>
              <a:t>11 </a:t>
            </a:r>
            <a:r>
              <a:rPr lang="de-DE" sz="2000" dirty="0" err="1" smtClean="0"/>
              <a:t>subjects</a:t>
            </a:r>
            <a:r>
              <a:rPr lang="de-DE" sz="2000" dirty="0" smtClean="0"/>
              <a:t> 6m/5f</a:t>
            </a:r>
          </a:p>
          <a:p>
            <a:r>
              <a:rPr lang="de-DE" sz="2000" dirty="0" smtClean="0"/>
              <a:t>Baseline </a:t>
            </a:r>
            <a:r>
              <a:rPr lang="de-DE" sz="2000" dirty="0" err="1" smtClean="0"/>
              <a:t>measurement</a:t>
            </a:r>
            <a:r>
              <a:rPr lang="de-DE" sz="2000" dirty="0" smtClean="0"/>
              <a:t> , </a:t>
            </a:r>
            <a:r>
              <a:rPr lang="de-DE" sz="2000" dirty="0" err="1" smtClean="0"/>
              <a:t>exposure</a:t>
            </a:r>
            <a:r>
              <a:rPr lang="de-DE" sz="2000" dirty="0" smtClean="0"/>
              <a:t> </a:t>
            </a:r>
            <a:r>
              <a:rPr lang="de-DE" sz="2000" dirty="0" err="1" smtClean="0"/>
              <a:t>procedure</a:t>
            </a:r>
            <a:endParaRPr lang="de-DE" sz="2000" dirty="0" smtClean="0"/>
          </a:p>
          <a:p>
            <a:r>
              <a:rPr lang="de-DE" sz="2000" dirty="0" smtClean="0"/>
              <a:t>Cross </a:t>
            </a:r>
            <a:r>
              <a:rPr lang="de-DE" sz="2000" dirty="0" err="1" smtClean="0"/>
              <a:t>twice</a:t>
            </a:r>
            <a:r>
              <a:rPr lang="de-DE" sz="2000" dirty="0" smtClean="0"/>
              <a:t> </a:t>
            </a:r>
            <a:r>
              <a:rPr lang="de-DE" sz="2000" dirty="0" err="1" smtClean="0"/>
              <a:t>while</a:t>
            </a:r>
            <a:r>
              <a:rPr lang="de-DE" sz="2000" dirty="0" smtClean="0"/>
              <a:t> </a:t>
            </a:r>
            <a:r>
              <a:rPr lang="de-DE" sz="2000" dirty="0" err="1" smtClean="0"/>
              <a:t>looking</a:t>
            </a:r>
            <a:r>
              <a:rPr lang="de-DE" sz="2000" dirty="0" smtClean="0"/>
              <a:t> down , </a:t>
            </a:r>
            <a:r>
              <a:rPr lang="de-DE" sz="2000" dirty="0" err="1" smtClean="0"/>
              <a:t>between</a:t>
            </a:r>
            <a:r>
              <a:rPr lang="de-DE" sz="2000" dirty="0" smtClean="0"/>
              <a:t> </a:t>
            </a:r>
            <a:r>
              <a:rPr lang="de-DE" sz="2000" dirty="0" err="1" smtClean="0"/>
              <a:t>each</a:t>
            </a:r>
            <a:r>
              <a:rPr lang="de-DE" sz="2000" dirty="0" smtClean="0"/>
              <a:t> </a:t>
            </a:r>
            <a:r>
              <a:rPr lang="de-DE" sz="2000" dirty="0" err="1" smtClean="0"/>
              <a:t>lap</a:t>
            </a:r>
            <a:r>
              <a:rPr lang="de-DE" sz="2000" dirty="0" smtClean="0"/>
              <a:t> </a:t>
            </a:r>
            <a:r>
              <a:rPr lang="de-DE" sz="2000" dirty="0" err="1" smtClean="0"/>
              <a:t>alteration</a:t>
            </a:r>
            <a:endParaRPr lang="de-DE" sz="2000" dirty="0" smtClean="0"/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00018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77951"/>
            <a:ext cx="9144000" cy="47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8"/>
          <p:cNvSpPr txBox="1"/>
          <p:nvPr/>
        </p:nvSpPr>
        <p:spPr>
          <a:xfrm>
            <a:off x="-10616" y="6561344"/>
            <a:ext cx="1054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802092-4E43-4E19-9D69-7F4FE07C0985}" type="datetime1">
              <a:rPr lang="de-DE" sz="1200" smtClean="0">
                <a:latin typeface="+mj-lt"/>
              </a:rPr>
              <a:t>01.04.2018</a:t>
            </a:fld>
            <a:endParaRPr lang="en-US" sz="1200" dirty="0">
              <a:latin typeface="+mj-lt"/>
            </a:endParaRPr>
          </a:p>
        </p:txBody>
      </p:sp>
      <p:sp>
        <p:nvSpPr>
          <p:cNvPr id="17" name="TextBox 7"/>
          <p:cNvSpPr txBox="1"/>
          <p:nvPr/>
        </p:nvSpPr>
        <p:spPr>
          <a:xfrm>
            <a:off x="1447070" y="6561345"/>
            <a:ext cx="6588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smtClean="0">
                <a:latin typeface="+mj-lt"/>
              </a:rPr>
              <a:t>Dominik Limbach</a:t>
            </a:r>
            <a:endParaRPr lang="en-US" sz="1200" dirty="0">
              <a:latin typeface="+mj-lt"/>
            </a:endParaRPr>
          </a:p>
        </p:txBody>
      </p:sp>
      <p:sp>
        <p:nvSpPr>
          <p:cNvPr id="18" name="TextBox 8"/>
          <p:cNvSpPr txBox="1"/>
          <p:nvPr/>
        </p:nvSpPr>
        <p:spPr>
          <a:xfrm>
            <a:off x="8352420" y="6561348"/>
            <a:ext cx="6849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DB4A2A5-F484-412B-BD54-24FAE11DA875}" type="slidenum">
              <a:rPr lang="de-DE" sz="1200" smtClean="0">
                <a:latin typeface="+mj-lt"/>
              </a:rPr>
              <a:pPr algn="r"/>
              <a:t>14</a:t>
            </a:fld>
            <a:endParaRPr lang="en-US" sz="1200" dirty="0">
              <a:latin typeface="+mj-lt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2" y="188651"/>
            <a:ext cx="2844316" cy="56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9"/>
          <p:cNvSpPr txBox="1"/>
          <p:nvPr/>
        </p:nvSpPr>
        <p:spPr>
          <a:xfrm>
            <a:off x="3125794" y="296652"/>
            <a:ext cx="590557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b="1" dirty="0" smtClean="0"/>
              <a:t>		Materials </a:t>
            </a:r>
            <a:r>
              <a:rPr lang="de-DE" sz="1600" b="1" dirty="0" err="1"/>
              <a:t>and</a:t>
            </a:r>
            <a:r>
              <a:rPr lang="de-DE" sz="1600" b="1" dirty="0"/>
              <a:t> </a:t>
            </a:r>
            <a:r>
              <a:rPr lang="de-DE" sz="1600" b="1" dirty="0" err="1"/>
              <a:t>Methods</a:t>
            </a:r>
            <a:endParaRPr lang="de-DE" sz="1600" b="1" dirty="0"/>
          </a:p>
        </p:txBody>
      </p:sp>
      <p:sp>
        <p:nvSpPr>
          <p:cNvPr id="9" name="TextBox 10"/>
          <p:cNvSpPr txBox="1"/>
          <p:nvPr/>
        </p:nvSpPr>
        <p:spPr>
          <a:xfrm>
            <a:off x="514357" y="1520788"/>
            <a:ext cx="7835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Data </a:t>
            </a:r>
            <a:r>
              <a:rPr lang="de-DE" sz="2000" dirty="0" err="1" smtClean="0"/>
              <a:t>processing</a:t>
            </a:r>
            <a:endParaRPr lang="de-DE" sz="2000" dirty="0" smtClean="0"/>
          </a:p>
          <a:p>
            <a:endParaRPr lang="de-DE" sz="2000" dirty="0"/>
          </a:p>
          <a:p>
            <a:r>
              <a:rPr lang="de-DE" sz="2000" dirty="0" err="1" smtClean="0"/>
              <a:t>Preprocessing</a:t>
            </a:r>
            <a:endParaRPr lang="de-DE" sz="2000" dirty="0" smtClean="0"/>
          </a:p>
          <a:p>
            <a:r>
              <a:rPr lang="de-DE" sz="2000" dirty="0" err="1" smtClean="0"/>
              <a:t>Filtering</a:t>
            </a:r>
            <a:endParaRPr lang="de-DE" sz="2000" dirty="0" smtClean="0"/>
          </a:p>
          <a:p>
            <a:r>
              <a:rPr lang="de-DE" sz="2000" dirty="0" smtClean="0"/>
              <a:t>Feature </a:t>
            </a:r>
            <a:r>
              <a:rPr lang="de-DE" sz="2000" dirty="0" err="1" smtClean="0"/>
              <a:t>extraction</a:t>
            </a:r>
            <a:endParaRPr lang="de-DE" sz="2000" dirty="0" smtClean="0"/>
          </a:p>
          <a:p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00018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1" t="823" r="2994" b="1924"/>
          <a:stretch/>
        </p:blipFill>
        <p:spPr>
          <a:xfrm>
            <a:off x="3470773" y="3104964"/>
            <a:ext cx="5543343" cy="3348372"/>
          </a:xfrm>
          <a:prstGeom prst="rect">
            <a:avLst/>
          </a:prstGeom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77951"/>
            <a:ext cx="9144000" cy="47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8"/>
          <p:cNvSpPr txBox="1"/>
          <p:nvPr/>
        </p:nvSpPr>
        <p:spPr>
          <a:xfrm>
            <a:off x="-10616" y="6561344"/>
            <a:ext cx="1054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802092-4E43-4E19-9D69-7F4FE07C0985}" type="datetime1">
              <a:rPr lang="de-DE" sz="1200" smtClean="0">
                <a:latin typeface="+mj-lt"/>
              </a:rPr>
              <a:t>01.04.2018</a:t>
            </a:fld>
            <a:endParaRPr lang="en-US" sz="1200" dirty="0">
              <a:latin typeface="+mj-lt"/>
            </a:endParaRPr>
          </a:p>
        </p:txBody>
      </p:sp>
      <p:sp>
        <p:nvSpPr>
          <p:cNvPr id="17" name="TextBox 7"/>
          <p:cNvSpPr txBox="1"/>
          <p:nvPr/>
        </p:nvSpPr>
        <p:spPr>
          <a:xfrm>
            <a:off x="1447070" y="6561345"/>
            <a:ext cx="6588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smtClean="0">
                <a:latin typeface="+mj-lt"/>
              </a:rPr>
              <a:t>Dominik Limbach</a:t>
            </a:r>
            <a:endParaRPr lang="en-US" sz="1200" dirty="0">
              <a:latin typeface="+mj-lt"/>
            </a:endParaRPr>
          </a:p>
        </p:txBody>
      </p:sp>
      <p:sp>
        <p:nvSpPr>
          <p:cNvPr id="18" name="TextBox 8"/>
          <p:cNvSpPr txBox="1"/>
          <p:nvPr/>
        </p:nvSpPr>
        <p:spPr>
          <a:xfrm>
            <a:off x="8352420" y="6561348"/>
            <a:ext cx="6849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DB4A2A5-F484-412B-BD54-24FAE11DA875}" type="slidenum">
              <a:rPr lang="de-DE" sz="1200" smtClean="0">
                <a:latin typeface="+mj-lt"/>
              </a:rPr>
              <a:pPr algn="r"/>
              <a:t>15</a:t>
            </a:fld>
            <a:endParaRPr lang="en-US" sz="1200" dirty="0">
              <a:latin typeface="+mj-lt"/>
            </a:endParaRPr>
          </a:p>
        </p:txBody>
      </p:sp>
      <p:sp>
        <p:nvSpPr>
          <p:cNvPr id="13" name="TextBox 10"/>
          <p:cNvSpPr txBox="1"/>
          <p:nvPr/>
        </p:nvSpPr>
        <p:spPr>
          <a:xfrm>
            <a:off x="223833" y="1153498"/>
            <a:ext cx="78359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BITalino</a:t>
            </a:r>
            <a:r>
              <a:rPr lang="de-DE" sz="2000" dirty="0" smtClean="0"/>
              <a:t>  </a:t>
            </a:r>
          </a:p>
          <a:p>
            <a:endParaRPr lang="de-DE" sz="2000" dirty="0" smtClean="0"/>
          </a:p>
          <a:p>
            <a:r>
              <a:rPr lang="en-US" sz="2000" dirty="0" smtClean="0"/>
              <a:t>low-cost </a:t>
            </a:r>
            <a:r>
              <a:rPr lang="en-US" sz="2000" dirty="0"/>
              <a:t>toolkit </a:t>
            </a:r>
            <a:r>
              <a:rPr lang="en-US" sz="2000" dirty="0" smtClean="0"/>
              <a:t>developed</a:t>
            </a:r>
            <a:r>
              <a:rPr lang="en-US" sz="2000" dirty="0"/>
              <a:t> </a:t>
            </a:r>
            <a:r>
              <a:rPr lang="en-US" sz="2000" dirty="0" smtClean="0"/>
              <a:t>for </a:t>
            </a:r>
            <a:r>
              <a:rPr lang="en-US" sz="2000" dirty="0"/>
              <a:t>rapid prototyping </a:t>
            </a:r>
            <a:r>
              <a:rPr lang="en-US" sz="2000" dirty="0" smtClean="0"/>
              <a:t>of </a:t>
            </a:r>
            <a:r>
              <a:rPr lang="en-US" sz="2000" dirty="0"/>
              <a:t>wearable devices </a:t>
            </a:r>
            <a:endParaRPr lang="en-US" sz="2000" dirty="0" smtClean="0"/>
          </a:p>
          <a:p>
            <a:r>
              <a:rPr lang="en-US" sz="2000" dirty="0" smtClean="0"/>
              <a:t>and </a:t>
            </a:r>
            <a:r>
              <a:rPr lang="en-US" sz="2000" dirty="0"/>
              <a:t>biomedical signal </a:t>
            </a:r>
            <a:r>
              <a:rPr lang="en-US" sz="2000" dirty="0" smtClean="0"/>
              <a:t>acquisition</a:t>
            </a:r>
          </a:p>
          <a:p>
            <a:endParaRPr lang="de-DE" sz="20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Sampling Rate: 1, 10, 100 or </a:t>
            </a:r>
            <a:r>
              <a:rPr lang="en-US" sz="2000" dirty="0" smtClean="0"/>
              <a:t>1000Hz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000" dirty="0" smtClean="0"/>
              <a:t>Communication</a:t>
            </a:r>
            <a:r>
              <a:rPr lang="de-DE" sz="2000" dirty="0"/>
              <a:t>: Bluetooth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000" dirty="0" smtClean="0"/>
              <a:t>Sensors</a:t>
            </a:r>
            <a:r>
              <a:rPr lang="de-DE" sz="2000" dirty="0"/>
              <a:t>: ECG, </a:t>
            </a:r>
            <a:r>
              <a:rPr lang="de-DE" sz="2000" dirty="0" smtClean="0"/>
              <a:t>EDA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20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000" dirty="0" err="1" smtClean="0"/>
              <a:t>Electrode</a:t>
            </a:r>
            <a:r>
              <a:rPr lang="de-DE" sz="2000" dirty="0" smtClean="0"/>
              <a:t> </a:t>
            </a:r>
            <a:r>
              <a:rPr lang="de-DE" sz="2000" dirty="0" err="1" smtClean="0"/>
              <a:t>placement</a:t>
            </a:r>
            <a:endParaRPr lang="de-DE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2000" dirty="0" smtClean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2" y="188651"/>
            <a:ext cx="2844316" cy="56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9"/>
          <p:cNvSpPr txBox="1"/>
          <p:nvPr/>
        </p:nvSpPr>
        <p:spPr>
          <a:xfrm>
            <a:off x="3125794" y="296652"/>
            <a:ext cx="590557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b="1" dirty="0" smtClean="0"/>
              <a:t>		Materials </a:t>
            </a:r>
            <a:r>
              <a:rPr lang="de-DE" sz="1600" b="1" dirty="0" err="1"/>
              <a:t>and</a:t>
            </a:r>
            <a:r>
              <a:rPr lang="de-DE" sz="1600" b="1" dirty="0"/>
              <a:t> </a:t>
            </a:r>
            <a:r>
              <a:rPr lang="de-DE" sz="1600" b="1" dirty="0" err="1"/>
              <a:t>Methods</a:t>
            </a:r>
            <a:endParaRPr lang="de-DE" sz="1600" b="1" dirty="0"/>
          </a:p>
        </p:txBody>
      </p:sp>
    </p:spTree>
    <p:extLst>
      <p:ext uri="{BB962C8B-B14F-4D97-AF65-F5344CB8AC3E}">
        <p14:creationId xmlns:p14="http://schemas.microsoft.com/office/powerpoint/2010/main" val="82836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77951"/>
            <a:ext cx="9144000" cy="47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8"/>
          <p:cNvSpPr txBox="1"/>
          <p:nvPr/>
        </p:nvSpPr>
        <p:spPr>
          <a:xfrm>
            <a:off x="-10616" y="6561344"/>
            <a:ext cx="1054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802092-4E43-4E19-9D69-7F4FE07C0985}" type="datetime1">
              <a:rPr lang="de-DE" sz="1200" smtClean="0">
                <a:latin typeface="+mj-lt"/>
              </a:rPr>
              <a:t>01.04.2018</a:t>
            </a:fld>
            <a:endParaRPr lang="en-US" sz="1200" dirty="0">
              <a:latin typeface="+mj-lt"/>
            </a:endParaRPr>
          </a:p>
        </p:txBody>
      </p:sp>
      <p:sp>
        <p:nvSpPr>
          <p:cNvPr id="17" name="TextBox 7"/>
          <p:cNvSpPr txBox="1"/>
          <p:nvPr/>
        </p:nvSpPr>
        <p:spPr>
          <a:xfrm>
            <a:off x="1447070" y="6561345"/>
            <a:ext cx="6588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smtClean="0">
                <a:latin typeface="+mj-lt"/>
              </a:rPr>
              <a:t>Dominik Limbach</a:t>
            </a:r>
            <a:endParaRPr lang="en-US" sz="1200" dirty="0">
              <a:latin typeface="+mj-lt"/>
            </a:endParaRPr>
          </a:p>
        </p:txBody>
      </p:sp>
      <p:sp>
        <p:nvSpPr>
          <p:cNvPr id="18" name="TextBox 8"/>
          <p:cNvSpPr txBox="1"/>
          <p:nvPr/>
        </p:nvSpPr>
        <p:spPr>
          <a:xfrm>
            <a:off x="8352420" y="6561348"/>
            <a:ext cx="6849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DB4A2A5-F484-412B-BD54-24FAE11DA875}" type="slidenum">
              <a:rPr lang="de-DE" sz="1200" smtClean="0">
                <a:latin typeface="+mj-lt"/>
              </a:rPr>
              <a:pPr algn="r"/>
              <a:t>16</a:t>
            </a:fld>
            <a:endParaRPr lang="en-US" sz="1200" dirty="0">
              <a:latin typeface="+mj-lt"/>
            </a:endParaRPr>
          </a:p>
        </p:txBody>
      </p:sp>
      <p:sp>
        <p:nvSpPr>
          <p:cNvPr id="13" name="TextBox 10"/>
          <p:cNvSpPr txBox="1"/>
          <p:nvPr/>
        </p:nvSpPr>
        <p:spPr>
          <a:xfrm>
            <a:off x="223833" y="1153498"/>
            <a:ext cx="78359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VR System</a:t>
            </a:r>
          </a:p>
          <a:p>
            <a:endParaRPr lang="de-DE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000" dirty="0" err="1" smtClean="0"/>
              <a:t>Closed</a:t>
            </a:r>
            <a:r>
              <a:rPr lang="de-DE" sz="2000" dirty="0" smtClean="0"/>
              <a:t> </a:t>
            </a:r>
            <a:r>
              <a:rPr lang="de-DE" sz="2000" dirty="0" err="1" smtClean="0"/>
              <a:t>loop</a:t>
            </a:r>
            <a:r>
              <a:rPr lang="de-DE" sz="2000" dirty="0" smtClean="0"/>
              <a:t> </a:t>
            </a:r>
            <a:r>
              <a:rPr lang="de-DE" sz="2000" dirty="0" err="1" smtClean="0"/>
              <a:t>information</a:t>
            </a:r>
            <a:endParaRPr lang="de-DE" sz="2000" dirty="0" smtClean="0"/>
          </a:p>
          <a:p>
            <a:r>
              <a:rPr lang="de-DE" sz="2000" dirty="0" smtClean="0"/>
              <a:t>      </a:t>
            </a:r>
            <a:r>
              <a:rPr lang="de-DE" sz="2000" dirty="0" err="1" smtClean="0"/>
              <a:t>flow</a:t>
            </a:r>
            <a:endParaRPr lang="de-DE" sz="20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2000" dirty="0" smtClean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2" y="188651"/>
            <a:ext cx="2844316" cy="56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9"/>
          <p:cNvSpPr txBox="1"/>
          <p:nvPr/>
        </p:nvSpPr>
        <p:spPr>
          <a:xfrm>
            <a:off x="3125794" y="296652"/>
            <a:ext cx="590557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b="1" dirty="0" smtClean="0"/>
              <a:t>		Materials </a:t>
            </a:r>
            <a:r>
              <a:rPr lang="de-DE" sz="1600" b="1" dirty="0" err="1"/>
              <a:t>and</a:t>
            </a:r>
            <a:r>
              <a:rPr lang="de-DE" sz="1600" b="1" dirty="0"/>
              <a:t> </a:t>
            </a:r>
            <a:r>
              <a:rPr lang="de-DE" sz="1600" b="1" dirty="0" err="1"/>
              <a:t>Methods</a:t>
            </a:r>
            <a:endParaRPr lang="de-DE" sz="1600" b="1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7" t="4168" r="16071" b="18019"/>
          <a:stretch/>
        </p:blipFill>
        <p:spPr>
          <a:xfrm>
            <a:off x="3709114" y="1412775"/>
            <a:ext cx="5157989" cy="483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0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77951"/>
            <a:ext cx="9144000" cy="47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8"/>
          <p:cNvSpPr txBox="1"/>
          <p:nvPr/>
        </p:nvSpPr>
        <p:spPr>
          <a:xfrm>
            <a:off x="-10616" y="6561344"/>
            <a:ext cx="1054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802092-4E43-4E19-9D69-7F4FE07C0985}" type="datetime1">
              <a:rPr lang="de-DE" sz="1200" smtClean="0">
                <a:latin typeface="+mj-lt"/>
              </a:rPr>
              <a:t>01.04.2018</a:t>
            </a:fld>
            <a:endParaRPr lang="en-US" sz="1200" dirty="0">
              <a:latin typeface="+mj-lt"/>
            </a:endParaRPr>
          </a:p>
        </p:txBody>
      </p:sp>
      <p:sp>
        <p:nvSpPr>
          <p:cNvPr id="17" name="TextBox 7"/>
          <p:cNvSpPr txBox="1"/>
          <p:nvPr/>
        </p:nvSpPr>
        <p:spPr>
          <a:xfrm>
            <a:off x="1447070" y="6561345"/>
            <a:ext cx="6588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 smtClean="0">
                <a:latin typeface="+mj-lt"/>
              </a:rPr>
              <a:t>Presenter</a:t>
            </a:r>
            <a:endParaRPr lang="en-US" sz="1200" dirty="0">
              <a:latin typeface="+mj-lt"/>
            </a:endParaRPr>
          </a:p>
        </p:txBody>
      </p:sp>
      <p:sp>
        <p:nvSpPr>
          <p:cNvPr id="18" name="TextBox 8"/>
          <p:cNvSpPr txBox="1"/>
          <p:nvPr/>
        </p:nvSpPr>
        <p:spPr>
          <a:xfrm>
            <a:off x="8352420" y="6561348"/>
            <a:ext cx="6849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DB4A2A5-F484-412B-BD54-24FAE11DA875}" type="slidenum">
              <a:rPr lang="de-DE" sz="1200" smtClean="0">
                <a:latin typeface="+mj-lt"/>
              </a:rPr>
              <a:pPr algn="r"/>
              <a:t>17</a:t>
            </a:fld>
            <a:endParaRPr lang="en-US" sz="1200" dirty="0">
              <a:latin typeface="+mj-lt"/>
            </a:endParaRPr>
          </a:p>
        </p:txBody>
      </p:sp>
      <p:sp>
        <p:nvSpPr>
          <p:cNvPr id="13" name="TextBox 10"/>
          <p:cNvSpPr txBox="1"/>
          <p:nvPr/>
        </p:nvSpPr>
        <p:spPr>
          <a:xfrm>
            <a:off x="516496" y="1412776"/>
            <a:ext cx="78359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000" b="1" dirty="0"/>
          </a:p>
          <a:p>
            <a:endParaRPr lang="de-DE" sz="2000" dirty="0"/>
          </a:p>
          <a:p>
            <a:pPr marL="342900" indent="-342900" algn="just">
              <a:buFont typeface="Wingdings" pitchFamily="2" charset="2"/>
              <a:buChar char="§"/>
            </a:pPr>
            <a:endParaRPr lang="de-DE" sz="2000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2" y="188651"/>
            <a:ext cx="2844316" cy="56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9"/>
          <p:cNvSpPr txBox="1"/>
          <p:nvPr/>
        </p:nvSpPr>
        <p:spPr>
          <a:xfrm>
            <a:off x="3125794" y="296652"/>
            <a:ext cx="590557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b="1" dirty="0" smtClean="0"/>
              <a:t>			</a:t>
            </a:r>
            <a:r>
              <a:rPr lang="de-DE" sz="1600" b="1" dirty="0" err="1" smtClean="0"/>
              <a:t>Results</a:t>
            </a:r>
            <a:endParaRPr lang="de-DE" sz="1600" b="1" dirty="0"/>
          </a:p>
        </p:txBody>
      </p:sp>
    </p:spTree>
    <p:extLst>
      <p:ext uri="{BB962C8B-B14F-4D97-AF65-F5344CB8AC3E}">
        <p14:creationId xmlns:p14="http://schemas.microsoft.com/office/powerpoint/2010/main" val="403520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77951"/>
            <a:ext cx="9144000" cy="47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8"/>
          <p:cNvSpPr txBox="1"/>
          <p:nvPr/>
        </p:nvSpPr>
        <p:spPr>
          <a:xfrm>
            <a:off x="-10616" y="6561344"/>
            <a:ext cx="1054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802092-4E43-4E19-9D69-7F4FE07C0985}" type="datetime1">
              <a:rPr lang="de-DE" sz="1200" smtClean="0">
                <a:latin typeface="+mj-lt"/>
              </a:rPr>
              <a:t>01.04.2018</a:t>
            </a:fld>
            <a:endParaRPr lang="en-US" sz="1200" dirty="0">
              <a:latin typeface="+mj-lt"/>
            </a:endParaRPr>
          </a:p>
        </p:txBody>
      </p:sp>
      <p:sp>
        <p:nvSpPr>
          <p:cNvPr id="17" name="TextBox 7"/>
          <p:cNvSpPr txBox="1"/>
          <p:nvPr/>
        </p:nvSpPr>
        <p:spPr>
          <a:xfrm>
            <a:off x="1447070" y="6561345"/>
            <a:ext cx="6588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smtClean="0">
                <a:latin typeface="+mj-lt"/>
              </a:rPr>
              <a:t>Dominik Limbach</a:t>
            </a:r>
            <a:endParaRPr lang="en-US" sz="1200" dirty="0">
              <a:latin typeface="+mj-lt"/>
            </a:endParaRPr>
          </a:p>
        </p:txBody>
      </p:sp>
      <p:sp>
        <p:nvSpPr>
          <p:cNvPr id="18" name="TextBox 8"/>
          <p:cNvSpPr txBox="1"/>
          <p:nvPr/>
        </p:nvSpPr>
        <p:spPr>
          <a:xfrm>
            <a:off x="8352420" y="6561348"/>
            <a:ext cx="6849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DB4A2A5-F484-412B-BD54-24FAE11DA875}" type="slidenum">
              <a:rPr lang="de-DE" sz="1200" smtClean="0">
                <a:latin typeface="+mj-lt"/>
              </a:rPr>
              <a:pPr algn="r"/>
              <a:t>18</a:t>
            </a:fld>
            <a:endParaRPr lang="en-US" sz="1200" dirty="0">
              <a:latin typeface="+mj-lt"/>
            </a:endParaRPr>
          </a:p>
        </p:txBody>
      </p:sp>
      <p:sp>
        <p:nvSpPr>
          <p:cNvPr id="13" name="TextBox 10"/>
          <p:cNvSpPr txBox="1"/>
          <p:nvPr/>
        </p:nvSpPr>
        <p:spPr>
          <a:xfrm>
            <a:off x="516496" y="1412776"/>
            <a:ext cx="78359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000" b="1" dirty="0"/>
          </a:p>
          <a:p>
            <a:endParaRPr lang="de-DE" sz="2000" dirty="0"/>
          </a:p>
          <a:p>
            <a:pPr marL="342900" indent="-342900" algn="just">
              <a:buFont typeface="Wingdings" pitchFamily="2" charset="2"/>
              <a:buChar char="§"/>
            </a:pPr>
            <a:endParaRPr lang="de-DE" sz="2000" dirty="0"/>
          </a:p>
          <a:p>
            <a:pPr marL="342900" indent="-342900" algn="just">
              <a:buFont typeface="Wingdings" pitchFamily="2" charset="2"/>
              <a:buChar char="§"/>
            </a:pPr>
            <a:endParaRPr lang="de-DE" sz="2000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2" y="188651"/>
            <a:ext cx="2844316" cy="56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9"/>
          <p:cNvSpPr txBox="1"/>
          <p:nvPr/>
        </p:nvSpPr>
        <p:spPr>
          <a:xfrm>
            <a:off x="3125794" y="296652"/>
            <a:ext cx="590557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b="1" dirty="0" err="1"/>
              <a:t>Discussion</a:t>
            </a:r>
            <a:endParaRPr lang="de-DE" sz="1600" dirty="0" smtClean="0"/>
          </a:p>
        </p:txBody>
      </p:sp>
    </p:spTree>
    <p:extLst>
      <p:ext uri="{BB962C8B-B14F-4D97-AF65-F5344CB8AC3E}">
        <p14:creationId xmlns:p14="http://schemas.microsoft.com/office/powerpoint/2010/main" val="403520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77951"/>
            <a:ext cx="9144000" cy="47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8"/>
          <p:cNvSpPr txBox="1"/>
          <p:nvPr/>
        </p:nvSpPr>
        <p:spPr>
          <a:xfrm>
            <a:off x="-10616" y="6561344"/>
            <a:ext cx="1054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802092-4E43-4E19-9D69-7F4FE07C0985}" type="datetime1">
              <a:rPr lang="de-DE" sz="1200" smtClean="0">
                <a:latin typeface="+mj-lt"/>
              </a:rPr>
              <a:t>01.04.2018</a:t>
            </a:fld>
            <a:endParaRPr lang="en-US" sz="1200" dirty="0">
              <a:latin typeface="+mj-lt"/>
            </a:endParaRPr>
          </a:p>
        </p:txBody>
      </p:sp>
      <p:sp>
        <p:nvSpPr>
          <p:cNvPr id="17" name="TextBox 7"/>
          <p:cNvSpPr txBox="1"/>
          <p:nvPr/>
        </p:nvSpPr>
        <p:spPr>
          <a:xfrm>
            <a:off x="1447070" y="6561345"/>
            <a:ext cx="6588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smtClean="0">
                <a:latin typeface="+mj-lt"/>
              </a:rPr>
              <a:t>Dominik Limbach</a:t>
            </a:r>
            <a:endParaRPr lang="en-US" sz="1200" dirty="0">
              <a:latin typeface="+mj-lt"/>
            </a:endParaRPr>
          </a:p>
        </p:txBody>
      </p:sp>
      <p:sp>
        <p:nvSpPr>
          <p:cNvPr id="18" name="TextBox 8"/>
          <p:cNvSpPr txBox="1"/>
          <p:nvPr/>
        </p:nvSpPr>
        <p:spPr>
          <a:xfrm>
            <a:off x="8352420" y="6561348"/>
            <a:ext cx="6849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DB4A2A5-F484-412B-BD54-24FAE11DA875}" type="slidenum">
              <a:rPr lang="de-DE" sz="1200" smtClean="0">
                <a:latin typeface="+mj-lt"/>
              </a:rPr>
              <a:pPr algn="r"/>
              <a:t>19</a:t>
            </a:fld>
            <a:endParaRPr lang="en-US" sz="1200" dirty="0">
              <a:latin typeface="+mj-lt"/>
            </a:endParaRPr>
          </a:p>
        </p:txBody>
      </p:sp>
      <p:sp>
        <p:nvSpPr>
          <p:cNvPr id="13" name="TextBox 10"/>
          <p:cNvSpPr txBox="1"/>
          <p:nvPr/>
        </p:nvSpPr>
        <p:spPr>
          <a:xfrm>
            <a:off x="516496" y="1412776"/>
            <a:ext cx="7835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000" dirty="0"/>
          </a:p>
          <a:p>
            <a:pPr marL="342900" indent="-342900" algn="just">
              <a:buFont typeface="Wingdings" pitchFamily="2" charset="2"/>
              <a:buChar char="§"/>
            </a:pPr>
            <a:endParaRPr lang="de-DE" sz="2000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2" y="188651"/>
            <a:ext cx="2844316" cy="56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9"/>
          <p:cNvSpPr txBox="1"/>
          <p:nvPr/>
        </p:nvSpPr>
        <p:spPr>
          <a:xfrm>
            <a:off x="3125794" y="296652"/>
            <a:ext cx="590557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b="1" dirty="0" err="1"/>
              <a:t>Conclusions</a:t>
            </a:r>
            <a:r>
              <a:rPr lang="de-DE" sz="1600" b="1" dirty="0"/>
              <a:t> </a:t>
            </a:r>
            <a:r>
              <a:rPr lang="de-DE" sz="1600" b="1" dirty="0" err="1"/>
              <a:t>and</a:t>
            </a:r>
            <a:r>
              <a:rPr lang="de-DE" sz="1600" b="1" dirty="0"/>
              <a:t> Future </a:t>
            </a:r>
            <a:r>
              <a:rPr lang="de-DE" sz="1600" b="1" dirty="0" smtClean="0"/>
              <a:t>Work</a:t>
            </a:r>
            <a:endParaRPr lang="de-DE" sz="1600" b="1" dirty="0"/>
          </a:p>
        </p:txBody>
      </p:sp>
    </p:spTree>
    <p:extLst>
      <p:ext uri="{BB962C8B-B14F-4D97-AF65-F5344CB8AC3E}">
        <p14:creationId xmlns:p14="http://schemas.microsoft.com/office/powerpoint/2010/main" val="403520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8"/>
          <p:cNvSpPr txBox="1"/>
          <p:nvPr/>
        </p:nvSpPr>
        <p:spPr>
          <a:xfrm>
            <a:off x="-10616" y="6561344"/>
            <a:ext cx="1054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802092-4E43-4E19-9D69-7F4FE07C0985}" type="datetime1">
              <a:rPr lang="de-DE" sz="1200" smtClean="0">
                <a:latin typeface="+mj-lt"/>
              </a:rPr>
              <a:t>01.04.2018</a:t>
            </a:fld>
            <a:endParaRPr lang="en-US" sz="1200" dirty="0">
              <a:latin typeface="+mj-lt"/>
            </a:endParaRPr>
          </a:p>
        </p:txBody>
      </p:sp>
      <p:sp>
        <p:nvSpPr>
          <p:cNvPr id="17" name="TextBox 7"/>
          <p:cNvSpPr txBox="1"/>
          <p:nvPr/>
        </p:nvSpPr>
        <p:spPr>
          <a:xfrm>
            <a:off x="1447070" y="6561345"/>
            <a:ext cx="6588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err="1" smtClean="0">
                <a:latin typeface="+mj-lt"/>
              </a:rPr>
              <a:t>Presenter</a:t>
            </a:r>
            <a:endParaRPr lang="en-US" sz="1200" dirty="0">
              <a:latin typeface="+mj-lt"/>
            </a:endParaRPr>
          </a:p>
        </p:txBody>
      </p:sp>
      <p:sp>
        <p:nvSpPr>
          <p:cNvPr id="18" name="TextBox 8"/>
          <p:cNvSpPr txBox="1"/>
          <p:nvPr/>
        </p:nvSpPr>
        <p:spPr>
          <a:xfrm>
            <a:off x="8352420" y="6561348"/>
            <a:ext cx="6849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DB4A2A5-F484-412B-BD54-24FAE11DA875}" type="slidenum">
              <a:rPr lang="de-DE" sz="1200" smtClean="0">
                <a:latin typeface="+mj-lt"/>
              </a:rPr>
              <a:pPr algn="r"/>
              <a:t>2</a:t>
            </a:fld>
            <a:endParaRPr lang="en-US" sz="1200" dirty="0">
              <a:latin typeface="+mj-lt"/>
            </a:endParaRPr>
          </a:p>
        </p:txBody>
      </p:sp>
      <p:sp>
        <p:nvSpPr>
          <p:cNvPr id="13" name="TextBox 10"/>
          <p:cNvSpPr txBox="1"/>
          <p:nvPr/>
        </p:nvSpPr>
        <p:spPr>
          <a:xfrm>
            <a:off x="520587" y="1484784"/>
            <a:ext cx="811182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000" dirty="0" err="1" smtClean="0"/>
              <a:t>Introduction</a:t>
            </a:r>
            <a:endParaRPr lang="de-DE" sz="20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/>
              <a:t>Problem Analysis and Goals</a:t>
            </a: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/>
              <a:t>Materials </a:t>
            </a:r>
            <a:r>
              <a:rPr lang="en-US" sz="2000" dirty="0"/>
              <a:t>and M</a:t>
            </a:r>
            <a:r>
              <a:rPr lang="en-US" sz="2000" dirty="0" smtClean="0"/>
              <a:t>ethods</a:t>
            </a: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Results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Discussion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 smtClean="0"/>
              <a:t>Conclusions and Future </a:t>
            </a:r>
            <a:r>
              <a:rPr lang="en-US" sz="2000" dirty="0"/>
              <a:t>W</a:t>
            </a:r>
            <a:r>
              <a:rPr lang="en-US" sz="2000" dirty="0" smtClean="0"/>
              <a:t>ork</a:t>
            </a: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References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2000" dirty="0"/>
          </a:p>
        </p:txBody>
      </p:sp>
      <p:sp>
        <p:nvSpPr>
          <p:cNvPr id="22" name="TextBox 9"/>
          <p:cNvSpPr txBox="1"/>
          <p:nvPr/>
        </p:nvSpPr>
        <p:spPr>
          <a:xfrm>
            <a:off x="3125794" y="296652"/>
            <a:ext cx="590557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b="1" dirty="0" smtClean="0"/>
              <a:t>			Outline</a:t>
            </a:r>
            <a:endParaRPr lang="de-DE" sz="1600" b="1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77951"/>
            <a:ext cx="9144000" cy="47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2" y="188651"/>
            <a:ext cx="2844316" cy="56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317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77951"/>
            <a:ext cx="9144000" cy="47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8"/>
          <p:cNvSpPr txBox="1"/>
          <p:nvPr/>
        </p:nvSpPr>
        <p:spPr>
          <a:xfrm>
            <a:off x="-10616" y="6561344"/>
            <a:ext cx="1054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802092-4E43-4E19-9D69-7F4FE07C0985}" type="datetime1">
              <a:rPr lang="de-DE" sz="1200" smtClean="0">
                <a:latin typeface="+mj-lt"/>
              </a:rPr>
              <a:t>01.04.2018</a:t>
            </a:fld>
            <a:endParaRPr lang="en-US" sz="1200" dirty="0">
              <a:latin typeface="+mj-lt"/>
            </a:endParaRPr>
          </a:p>
        </p:txBody>
      </p:sp>
      <p:sp>
        <p:nvSpPr>
          <p:cNvPr id="17" name="TextBox 7"/>
          <p:cNvSpPr txBox="1"/>
          <p:nvPr/>
        </p:nvSpPr>
        <p:spPr>
          <a:xfrm>
            <a:off x="1447070" y="6561345"/>
            <a:ext cx="6588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smtClean="0">
                <a:latin typeface="+mj-lt"/>
              </a:rPr>
              <a:t>Dominik Limbach</a:t>
            </a:r>
            <a:endParaRPr lang="en-US" sz="1200" dirty="0">
              <a:latin typeface="+mj-lt"/>
            </a:endParaRPr>
          </a:p>
        </p:txBody>
      </p:sp>
      <p:sp>
        <p:nvSpPr>
          <p:cNvPr id="18" name="TextBox 8"/>
          <p:cNvSpPr txBox="1"/>
          <p:nvPr/>
        </p:nvSpPr>
        <p:spPr>
          <a:xfrm>
            <a:off x="8352420" y="6561348"/>
            <a:ext cx="6849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DB4A2A5-F484-412B-BD54-24FAE11DA875}" type="slidenum">
              <a:rPr lang="de-DE" sz="1200" smtClean="0">
                <a:latin typeface="+mj-lt"/>
              </a:rPr>
              <a:pPr algn="r"/>
              <a:t>20</a:t>
            </a:fld>
            <a:endParaRPr lang="en-US" sz="1200" dirty="0">
              <a:latin typeface="+mj-lt"/>
            </a:endParaRPr>
          </a:p>
        </p:txBody>
      </p:sp>
      <p:sp>
        <p:nvSpPr>
          <p:cNvPr id="13" name="TextBox 10"/>
          <p:cNvSpPr txBox="1"/>
          <p:nvPr/>
        </p:nvSpPr>
        <p:spPr>
          <a:xfrm>
            <a:off x="516496" y="1412776"/>
            <a:ext cx="811182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000" dirty="0"/>
          </a:p>
          <a:p>
            <a:r>
              <a:rPr lang="en-US" sz="1600" b="1" dirty="0"/>
              <a:t>[1]  </a:t>
            </a:r>
            <a:r>
              <a:rPr lang="en-US" sz="1600" dirty="0" err="1"/>
              <a:t>Malmivuo</a:t>
            </a:r>
            <a:r>
              <a:rPr lang="en-US" sz="1600" dirty="0"/>
              <a:t>, J.; </a:t>
            </a:r>
            <a:r>
              <a:rPr lang="en-US" sz="1600" dirty="0" err="1"/>
              <a:t>Plonsey</a:t>
            </a:r>
            <a:r>
              <a:rPr lang="en-US" sz="1600" dirty="0"/>
              <a:t>, R.:  </a:t>
            </a:r>
            <a:r>
              <a:rPr lang="en-US" sz="1600" i="1" dirty="0" err="1"/>
              <a:t>Bioelectromagnetism</a:t>
            </a:r>
            <a:r>
              <a:rPr lang="en-US" sz="1600" i="1" dirty="0"/>
              <a:t>. Principles and Applications of </a:t>
            </a:r>
          </a:p>
          <a:p>
            <a:r>
              <a:rPr lang="en-US" sz="1600" i="1" dirty="0"/>
              <a:t>       bioelectric and </a:t>
            </a:r>
            <a:r>
              <a:rPr lang="en-US" sz="1600" i="1" dirty="0" err="1"/>
              <a:t>biomagnetic</a:t>
            </a:r>
            <a:r>
              <a:rPr lang="en-US" sz="1600" i="1" dirty="0"/>
              <a:t> fields. </a:t>
            </a:r>
            <a:r>
              <a:rPr lang="en-US" sz="1600" dirty="0"/>
              <a:t>Oxford University Press, 1995.</a:t>
            </a:r>
            <a:endParaRPr lang="de-DE" sz="1600" dirty="0"/>
          </a:p>
          <a:p>
            <a:endParaRPr lang="de-DE" sz="16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2" y="188651"/>
            <a:ext cx="2844316" cy="56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9"/>
          <p:cNvSpPr txBox="1"/>
          <p:nvPr/>
        </p:nvSpPr>
        <p:spPr>
          <a:xfrm>
            <a:off x="3125794" y="296652"/>
            <a:ext cx="590557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sz="1600" b="1" dirty="0" smtClean="0"/>
              <a:t>References</a:t>
            </a:r>
            <a:endParaRPr lang="de-DE" sz="1600" b="1" dirty="0"/>
          </a:p>
        </p:txBody>
      </p:sp>
    </p:spTree>
    <p:extLst>
      <p:ext uri="{BB962C8B-B14F-4D97-AF65-F5344CB8AC3E}">
        <p14:creationId xmlns:p14="http://schemas.microsoft.com/office/powerpoint/2010/main" val="259597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77951"/>
            <a:ext cx="9144000" cy="47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6"/>
          <p:cNvSpPr txBox="1"/>
          <p:nvPr/>
        </p:nvSpPr>
        <p:spPr>
          <a:xfrm>
            <a:off x="1447070" y="3429000"/>
            <a:ext cx="6588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very much for your attention !</a:t>
            </a:r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8"/>
          <p:cNvSpPr txBox="1"/>
          <p:nvPr/>
        </p:nvSpPr>
        <p:spPr>
          <a:xfrm>
            <a:off x="-10616" y="6561344"/>
            <a:ext cx="1054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802092-4E43-4E19-9D69-7F4FE07C0985}" type="datetime1">
              <a:rPr lang="de-DE" sz="1200" smtClean="0">
                <a:latin typeface="+mj-lt"/>
              </a:rPr>
              <a:t>01.04.2018</a:t>
            </a:fld>
            <a:endParaRPr lang="en-US" sz="1200" dirty="0">
              <a:latin typeface="+mj-lt"/>
            </a:endParaRPr>
          </a:p>
        </p:txBody>
      </p:sp>
      <p:sp>
        <p:nvSpPr>
          <p:cNvPr id="17" name="TextBox 7"/>
          <p:cNvSpPr txBox="1"/>
          <p:nvPr/>
        </p:nvSpPr>
        <p:spPr>
          <a:xfrm>
            <a:off x="1447070" y="6561345"/>
            <a:ext cx="6588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smtClean="0">
                <a:latin typeface="+mj-lt"/>
              </a:rPr>
              <a:t>Dominik Limbach</a:t>
            </a:r>
            <a:endParaRPr lang="en-US" sz="1200" dirty="0">
              <a:latin typeface="+mj-lt"/>
            </a:endParaRPr>
          </a:p>
        </p:txBody>
      </p:sp>
      <p:sp>
        <p:nvSpPr>
          <p:cNvPr id="18" name="TextBox 8"/>
          <p:cNvSpPr txBox="1"/>
          <p:nvPr/>
        </p:nvSpPr>
        <p:spPr>
          <a:xfrm>
            <a:off x="8352420" y="6561348"/>
            <a:ext cx="6849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DB4A2A5-F484-412B-BD54-24FAE11DA875}" type="slidenum">
              <a:rPr lang="de-DE" sz="1200" smtClean="0">
                <a:latin typeface="+mj-lt"/>
              </a:rPr>
              <a:pPr algn="r"/>
              <a:t>21</a:t>
            </a:fld>
            <a:endParaRPr lang="en-US" sz="1200" dirty="0">
              <a:latin typeface="+mj-lt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2" y="188651"/>
            <a:ext cx="2844316" cy="56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92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77951"/>
            <a:ext cx="9144000" cy="47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8"/>
          <p:cNvSpPr txBox="1"/>
          <p:nvPr/>
        </p:nvSpPr>
        <p:spPr>
          <a:xfrm>
            <a:off x="-10616" y="6561344"/>
            <a:ext cx="1054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802092-4E43-4E19-9D69-7F4FE07C0985}" type="datetime1">
              <a:rPr lang="de-DE" sz="1200" smtClean="0">
                <a:latin typeface="+mj-lt"/>
              </a:rPr>
              <a:t>01.04.2018</a:t>
            </a:fld>
            <a:endParaRPr lang="en-US" sz="1200" dirty="0">
              <a:latin typeface="+mj-lt"/>
            </a:endParaRPr>
          </a:p>
        </p:txBody>
      </p:sp>
      <p:sp>
        <p:nvSpPr>
          <p:cNvPr id="17" name="TextBox 7"/>
          <p:cNvSpPr txBox="1"/>
          <p:nvPr/>
        </p:nvSpPr>
        <p:spPr>
          <a:xfrm>
            <a:off x="1447070" y="6561345"/>
            <a:ext cx="6588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smtClean="0">
                <a:latin typeface="+mj-lt"/>
              </a:rPr>
              <a:t>Dominik Limbach</a:t>
            </a:r>
            <a:endParaRPr lang="en-US" sz="1200" dirty="0">
              <a:latin typeface="+mj-lt"/>
            </a:endParaRPr>
          </a:p>
        </p:txBody>
      </p:sp>
      <p:sp>
        <p:nvSpPr>
          <p:cNvPr id="18" name="TextBox 8"/>
          <p:cNvSpPr txBox="1"/>
          <p:nvPr/>
        </p:nvSpPr>
        <p:spPr>
          <a:xfrm>
            <a:off x="8352420" y="6561348"/>
            <a:ext cx="6849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DB4A2A5-F484-412B-BD54-24FAE11DA875}" type="slidenum">
              <a:rPr lang="de-DE" sz="1200" smtClean="0">
                <a:latin typeface="+mj-lt"/>
              </a:rPr>
              <a:pPr algn="r"/>
              <a:t>3</a:t>
            </a:fld>
            <a:endParaRPr lang="en-US" sz="1200" dirty="0">
              <a:latin typeface="+mj-lt"/>
            </a:endParaRPr>
          </a:p>
        </p:txBody>
      </p:sp>
      <p:sp>
        <p:nvSpPr>
          <p:cNvPr id="13" name="TextBox 10"/>
          <p:cNvSpPr txBox="1"/>
          <p:nvPr/>
        </p:nvSpPr>
        <p:spPr>
          <a:xfrm>
            <a:off x="514357" y="1520788"/>
            <a:ext cx="78359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Acrophobia</a:t>
            </a:r>
            <a:endParaRPr lang="de-DE" sz="20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000" dirty="0"/>
              <a:t>e</a:t>
            </a:r>
            <a:r>
              <a:rPr lang="de-DE" sz="2000" dirty="0" smtClean="0"/>
              <a:t>xtreme </a:t>
            </a:r>
            <a:r>
              <a:rPr lang="de-DE" sz="2000" dirty="0" err="1" smtClean="0"/>
              <a:t>or</a:t>
            </a:r>
            <a:r>
              <a:rPr lang="de-DE" sz="2000" dirty="0" smtClean="0"/>
              <a:t> irrational </a:t>
            </a:r>
            <a:r>
              <a:rPr lang="de-DE" sz="2000" dirty="0" err="1" smtClean="0"/>
              <a:t>fear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heights</a:t>
            </a:r>
            <a:endParaRPr lang="de-DE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2000" dirty="0" smtClean="0"/>
          </a:p>
          <a:p>
            <a:r>
              <a:rPr lang="de-DE" sz="2000" dirty="0" err="1" smtClean="0"/>
              <a:t>Specific</a:t>
            </a:r>
            <a:r>
              <a:rPr lang="de-DE" sz="2000" dirty="0" smtClean="0"/>
              <a:t> </a:t>
            </a:r>
            <a:r>
              <a:rPr lang="de-DE" sz="2000" dirty="0" err="1" smtClean="0"/>
              <a:t>Phobia</a:t>
            </a:r>
            <a:endParaRPr lang="de-DE" sz="20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000" dirty="0" err="1"/>
              <a:t>a</a:t>
            </a:r>
            <a:r>
              <a:rPr lang="de-DE" sz="2000" dirty="0" err="1" smtClean="0"/>
              <a:t>nxiety</a:t>
            </a:r>
            <a:r>
              <a:rPr lang="de-DE" sz="2000" dirty="0" smtClean="0"/>
              <a:t> </a:t>
            </a:r>
            <a:r>
              <a:rPr lang="de-DE" sz="2000" dirty="0" err="1" smtClean="0"/>
              <a:t>disorder</a:t>
            </a:r>
            <a:r>
              <a:rPr lang="de-DE" sz="2000" dirty="0" smtClean="0"/>
              <a:t> </a:t>
            </a:r>
            <a:r>
              <a:rPr lang="de-DE" sz="2000" dirty="0" err="1" smtClean="0"/>
              <a:t>related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exposure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specific</a:t>
            </a:r>
            <a:r>
              <a:rPr lang="de-DE" sz="2000" dirty="0" smtClean="0"/>
              <a:t> </a:t>
            </a:r>
            <a:r>
              <a:rPr lang="de-DE" sz="2000" dirty="0" err="1" smtClean="0"/>
              <a:t>objects</a:t>
            </a:r>
            <a:r>
              <a:rPr lang="de-DE" sz="2000" dirty="0" smtClean="0"/>
              <a:t> </a:t>
            </a:r>
            <a:r>
              <a:rPr lang="de-DE" sz="2000" dirty="0" err="1" smtClean="0"/>
              <a:t>or</a:t>
            </a:r>
            <a:r>
              <a:rPr lang="de-DE" sz="2000" dirty="0" smtClean="0"/>
              <a:t> </a:t>
            </a:r>
            <a:r>
              <a:rPr lang="de-DE" sz="2000" dirty="0" err="1" smtClean="0"/>
              <a:t>situations</a:t>
            </a:r>
            <a:endParaRPr lang="de-DE" sz="20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000" dirty="0" err="1"/>
              <a:t>t</a:t>
            </a:r>
            <a:r>
              <a:rPr lang="de-DE" sz="2000" dirty="0" err="1" smtClean="0"/>
              <a:t>riggered</a:t>
            </a:r>
            <a:r>
              <a:rPr lang="de-DE" sz="2000" dirty="0" smtClean="0"/>
              <a:t> </a:t>
            </a:r>
            <a:r>
              <a:rPr lang="de-DE" sz="2000" dirty="0" err="1" smtClean="0"/>
              <a:t>by</a:t>
            </a:r>
            <a:r>
              <a:rPr lang="de-DE" sz="2000" dirty="0" smtClean="0"/>
              <a:t> </a:t>
            </a:r>
            <a:r>
              <a:rPr lang="de-DE" sz="2000" dirty="0" err="1" smtClean="0"/>
              <a:t>presence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anticipation</a:t>
            </a:r>
            <a:r>
              <a:rPr lang="de-DE" sz="2000" dirty="0" smtClean="0"/>
              <a:t>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000" dirty="0" err="1" smtClean="0"/>
              <a:t>characteristic</a:t>
            </a:r>
            <a:r>
              <a:rPr lang="de-DE" sz="2000" dirty="0" smtClean="0"/>
              <a:t> </a:t>
            </a:r>
            <a:r>
              <a:rPr lang="de-DE" sz="2000" dirty="0" err="1" smtClean="0"/>
              <a:t>avoidance</a:t>
            </a:r>
            <a:r>
              <a:rPr lang="de-DE" sz="2000" dirty="0" smtClean="0"/>
              <a:t> </a:t>
            </a:r>
            <a:r>
              <a:rPr lang="de-DE" sz="2000" dirty="0" err="1" smtClean="0"/>
              <a:t>behaviour</a:t>
            </a:r>
            <a:r>
              <a:rPr lang="de-DE" sz="2000" dirty="0" smtClean="0"/>
              <a:t> </a:t>
            </a:r>
            <a:r>
              <a:rPr lang="de-DE" sz="2000" dirty="0" err="1" smtClean="0"/>
              <a:t>towards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fear</a:t>
            </a:r>
            <a:r>
              <a:rPr lang="de-DE" sz="2000" dirty="0" smtClean="0"/>
              <a:t> </a:t>
            </a:r>
            <a:r>
              <a:rPr lang="de-DE" sz="2000" dirty="0" err="1" smtClean="0"/>
              <a:t>stimulus</a:t>
            </a:r>
            <a:endParaRPr lang="de-DE" sz="20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20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2000" dirty="0" smtClean="0"/>
          </a:p>
          <a:p>
            <a:endParaRPr lang="de-DE" sz="2000" dirty="0"/>
          </a:p>
          <a:p>
            <a:pPr marL="342900" indent="-342900" algn="just">
              <a:buFont typeface="Wingdings" pitchFamily="2" charset="2"/>
              <a:buChar char="§"/>
            </a:pPr>
            <a:endParaRPr lang="de-DE" sz="2000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2" y="188651"/>
            <a:ext cx="2844316" cy="56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9"/>
          <p:cNvSpPr txBox="1"/>
          <p:nvPr/>
        </p:nvSpPr>
        <p:spPr>
          <a:xfrm>
            <a:off x="3125794" y="296652"/>
            <a:ext cx="590557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b="1" dirty="0" smtClean="0"/>
              <a:t>		</a:t>
            </a:r>
            <a:r>
              <a:rPr lang="de-DE" sz="1600" b="1" dirty="0" err="1" smtClean="0"/>
              <a:t>Introduction</a:t>
            </a:r>
            <a:endParaRPr lang="de-DE" sz="1600" b="1" dirty="0"/>
          </a:p>
        </p:txBody>
      </p:sp>
    </p:spTree>
    <p:extLst>
      <p:ext uri="{BB962C8B-B14F-4D97-AF65-F5344CB8AC3E}">
        <p14:creationId xmlns:p14="http://schemas.microsoft.com/office/powerpoint/2010/main" val="395550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77951"/>
            <a:ext cx="9144000" cy="47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8"/>
          <p:cNvSpPr txBox="1"/>
          <p:nvPr/>
        </p:nvSpPr>
        <p:spPr>
          <a:xfrm>
            <a:off x="-10616" y="6561344"/>
            <a:ext cx="1054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802092-4E43-4E19-9D69-7F4FE07C0985}" type="datetime1">
              <a:rPr lang="de-DE" sz="1200" smtClean="0">
                <a:latin typeface="+mj-lt"/>
              </a:rPr>
              <a:t>01.04.2018</a:t>
            </a:fld>
            <a:endParaRPr lang="en-US" sz="1200" dirty="0">
              <a:latin typeface="+mj-lt"/>
            </a:endParaRPr>
          </a:p>
        </p:txBody>
      </p:sp>
      <p:sp>
        <p:nvSpPr>
          <p:cNvPr id="17" name="TextBox 7"/>
          <p:cNvSpPr txBox="1"/>
          <p:nvPr/>
        </p:nvSpPr>
        <p:spPr>
          <a:xfrm>
            <a:off x="1447070" y="6561345"/>
            <a:ext cx="6588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smtClean="0">
                <a:latin typeface="+mj-lt"/>
              </a:rPr>
              <a:t>Dominik Limbach</a:t>
            </a:r>
            <a:endParaRPr lang="en-US" sz="1200" dirty="0">
              <a:latin typeface="+mj-lt"/>
            </a:endParaRPr>
          </a:p>
        </p:txBody>
      </p:sp>
      <p:sp>
        <p:nvSpPr>
          <p:cNvPr id="18" name="TextBox 8"/>
          <p:cNvSpPr txBox="1"/>
          <p:nvPr/>
        </p:nvSpPr>
        <p:spPr>
          <a:xfrm>
            <a:off x="8352420" y="6561348"/>
            <a:ext cx="6849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DB4A2A5-F484-412B-BD54-24FAE11DA875}" type="slidenum">
              <a:rPr lang="de-DE" sz="1200" smtClean="0">
                <a:latin typeface="+mj-lt"/>
              </a:rPr>
              <a:pPr algn="r"/>
              <a:t>4</a:t>
            </a:fld>
            <a:endParaRPr lang="en-US" sz="1200" dirty="0">
              <a:latin typeface="+mj-lt"/>
            </a:endParaRPr>
          </a:p>
        </p:txBody>
      </p:sp>
      <p:sp>
        <p:nvSpPr>
          <p:cNvPr id="13" name="TextBox 10"/>
          <p:cNvSpPr txBox="1"/>
          <p:nvPr/>
        </p:nvSpPr>
        <p:spPr>
          <a:xfrm>
            <a:off x="514357" y="1520788"/>
            <a:ext cx="783592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Exposure</a:t>
            </a:r>
            <a:r>
              <a:rPr lang="de-DE" sz="2000" dirty="0" smtClean="0"/>
              <a:t> </a:t>
            </a:r>
            <a:r>
              <a:rPr lang="de-DE" sz="2000" dirty="0" err="1" smtClean="0"/>
              <a:t>Therapy</a:t>
            </a:r>
            <a:endParaRPr lang="de-DE" sz="20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000" dirty="0" err="1"/>
              <a:t>g</a:t>
            </a:r>
            <a:r>
              <a:rPr lang="de-DE" sz="2000" dirty="0" err="1" smtClean="0"/>
              <a:t>raded</a:t>
            </a:r>
            <a:r>
              <a:rPr lang="de-DE" sz="2000" dirty="0" smtClean="0"/>
              <a:t> </a:t>
            </a:r>
            <a:r>
              <a:rPr lang="de-DE" sz="2000" dirty="0" err="1" smtClean="0"/>
              <a:t>confrontation</a:t>
            </a:r>
            <a:r>
              <a:rPr lang="de-DE" sz="2000" dirty="0" smtClean="0"/>
              <a:t> </a:t>
            </a:r>
            <a:r>
              <a:rPr lang="de-DE" sz="2000" dirty="0" err="1" smtClean="0"/>
              <a:t>with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feared</a:t>
            </a:r>
            <a:r>
              <a:rPr lang="de-DE" sz="2000" dirty="0" smtClean="0"/>
              <a:t> </a:t>
            </a:r>
            <a:r>
              <a:rPr lang="de-DE" sz="2000" dirty="0" err="1" smtClean="0"/>
              <a:t>object</a:t>
            </a:r>
            <a:r>
              <a:rPr lang="de-DE" sz="2000" dirty="0" smtClean="0"/>
              <a:t> </a:t>
            </a:r>
            <a:r>
              <a:rPr lang="de-DE" sz="2000" dirty="0" err="1" smtClean="0"/>
              <a:t>or</a:t>
            </a:r>
            <a:r>
              <a:rPr lang="de-DE" sz="2000" dirty="0" smtClean="0"/>
              <a:t> </a:t>
            </a:r>
            <a:r>
              <a:rPr lang="de-DE" sz="2000" dirty="0" err="1" smtClean="0"/>
              <a:t>situation</a:t>
            </a:r>
            <a:endParaRPr lang="de-DE" sz="20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000" dirty="0" err="1" smtClean="0"/>
              <a:t>goal</a:t>
            </a:r>
            <a:r>
              <a:rPr lang="de-DE" sz="2000" dirty="0" smtClean="0"/>
              <a:t> </a:t>
            </a:r>
            <a:r>
              <a:rPr lang="de-DE" sz="2000" dirty="0" err="1" smtClean="0"/>
              <a:t>is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reduction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avoidance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fear</a:t>
            </a:r>
            <a:r>
              <a:rPr lang="de-DE" sz="2000" dirty="0" smtClean="0"/>
              <a:t> all </a:t>
            </a:r>
            <a:r>
              <a:rPr lang="de-DE" sz="2000" dirty="0" err="1" smtClean="0"/>
              <a:t>together</a:t>
            </a:r>
            <a:endParaRPr lang="de-DE" sz="20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000" dirty="0" err="1"/>
              <a:t>s</a:t>
            </a:r>
            <a:r>
              <a:rPr lang="de-DE" sz="2000" dirty="0" err="1" smtClean="0"/>
              <a:t>uperior</a:t>
            </a:r>
            <a:r>
              <a:rPr lang="de-DE" sz="2000" dirty="0" smtClean="0"/>
              <a:t> </a:t>
            </a:r>
            <a:r>
              <a:rPr lang="de-DE" sz="2000" dirty="0" err="1" smtClean="0"/>
              <a:t>method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treatment</a:t>
            </a:r>
            <a:r>
              <a:rPr lang="de-DE" sz="2000" dirty="0" smtClean="0"/>
              <a:t> (</a:t>
            </a:r>
            <a:r>
              <a:rPr lang="de-DE" sz="2000" dirty="0" err="1" smtClean="0"/>
              <a:t>Wolitzky</a:t>
            </a:r>
            <a:r>
              <a:rPr lang="de-DE" sz="2000" dirty="0" smtClean="0"/>
              <a:t>-Taylor et al. 2008)</a:t>
            </a:r>
          </a:p>
          <a:p>
            <a:endParaRPr lang="de-DE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000" dirty="0" smtClean="0"/>
              <a:t>Key </a:t>
            </a:r>
            <a:r>
              <a:rPr lang="de-DE" sz="2000" dirty="0" err="1" smtClean="0"/>
              <a:t>factors</a:t>
            </a:r>
            <a:r>
              <a:rPr lang="de-DE" sz="2000" dirty="0" smtClean="0"/>
              <a:t>: 	</a:t>
            </a:r>
            <a:r>
              <a:rPr lang="de-DE" sz="2000" dirty="0" err="1" smtClean="0"/>
              <a:t>elicit</a:t>
            </a:r>
            <a:r>
              <a:rPr lang="de-DE" sz="2000" dirty="0" smtClean="0"/>
              <a:t> </a:t>
            </a:r>
            <a:r>
              <a:rPr lang="de-DE" sz="2000" dirty="0" err="1" smtClean="0"/>
              <a:t>fear</a:t>
            </a:r>
            <a:r>
              <a:rPr lang="de-DE" sz="2000" dirty="0" smtClean="0"/>
              <a:t>, </a:t>
            </a:r>
            <a:r>
              <a:rPr lang="de-DE" sz="2000" dirty="0" err="1" smtClean="0"/>
              <a:t>provide</a:t>
            </a:r>
            <a:r>
              <a:rPr lang="de-DE" sz="2000" dirty="0" smtClean="0"/>
              <a:t> </a:t>
            </a:r>
            <a:r>
              <a:rPr lang="de-DE" sz="2000" dirty="0" err="1" smtClean="0"/>
              <a:t>corrective</a:t>
            </a:r>
            <a:r>
              <a:rPr lang="de-DE" sz="2000" dirty="0" smtClean="0"/>
              <a:t> </a:t>
            </a:r>
            <a:r>
              <a:rPr lang="de-DE" sz="2000" dirty="0" err="1" smtClean="0"/>
              <a:t>information</a:t>
            </a:r>
            <a:r>
              <a:rPr lang="de-DE" sz="2000" dirty="0" smtClean="0"/>
              <a:t> </a:t>
            </a:r>
          </a:p>
          <a:p>
            <a:r>
              <a:rPr lang="de-DE" sz="2000" dirty="0"/>
              <a:t>	</a:t>
            </a:r>
            <a:r>
              <a:rPr lang="de-DE" sz="2000" dirty="0" smtClean="0"/>
              <a:t>	</a:t>
            </a:r>
            <a:r>
              <a:rPr lang="de-DE" sz="2000" dirty="0" err="1" smtClean="0"/>
              <a:t>to</a:t>
            </a:r>
            <a:r>
              <a:rPr lang="de-DE" sz="2000" dirty="0" smtClean="0"/>
              <a:t> </a:t>
            </a:r>
            <a:r>
              <a:rPr lang="de-DE" sz="2000" dirty="0" err="1" smtClean="0"/>
              <a:t>enable</a:t>
            </a:r>
            <a:r>
              <a:rPr lang="de-DE" sz="2000" dirty="0" smtClean="0"/>
              <a:t> emotional </a:t>
            </a:r>
            <a:r>
              <a:rPr lang="de-DE" sz="2000" dirty="0" err="1" smtClean="0"/>
              <a:t>processing</a:t>
            </a:r>
            <a:endParaRPr lang="de-DE" sz="2000" dirty="0"/>
          </a:p>
          <a:p>
            <a:pPr marL="342900" indent="-342900" algn="just">
              <a:buFont typeface="Wingdings" pitchFamily="2" charset="2"/>
              <a:buChar char="§"/>
            </a:pPr>
            <a:endParaRPr lang="de-DE" sz="2000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2" y="188651"/>
            <a:ext cx="2844316" cy="56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9"/>
          <p:cNvSpPr txBox="1"/>
          <p:nvPr/>
        </p:nvSpPr>
        <p:spPr>
          <a:xfrm>
            <a:off x="3125794" y="296652"/>
            <a:ext cx="590557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b="1" dirty="0" smtClean="0"/>
              <a:t>		</a:t>
            </a:r>
            <a:r>
              <a:rPr lang="de-DE" sz="1600" b="1" dirty="0" err="1" smtClean="0"/>
              <a:t>Introduction</a:t>
            </a:r>
            <a:endParaRPr lang="de-DE" sz="1600" b="1" dirty="0"/>
          </a:p>
        </p:txBody>
      </p:sp>
    </p:spTree>
    <p:extLst>
      <p:ext uri="{BB962C8B-B14F-4D97-AF65-F5344CB8AC3E}">
        <p14:creationId xmlns:p14="http://schemas.microsoft.com/office/powerpoint/2010/main" val="3348906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77951"/>
            <a:ext cx="9144000" cy="47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8"/>
          <p:cNvSpPr txBox="1"/>
          <p:nvPr/>
        </p:nvSpPr>
        <p:spPr>
          <a:xfrm>
            <a:off x="-10616" y="6561344"/>
            <a:ext cx="1054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802092-4E43-4E19-9D69-7F4FE07C0985}" type="datetime1">
              <a:rPr lang="de-DE" sz="1200" smtClean="0">
                <a:latin typeface="+mj-lt"/>
              </a:rPr>
              <a:t>01.04.2018</a:t>
            </a:fld>
            <a:endParaRPr lang="en-US" sz="1200" dirty="0">
              <a:latin typeface="+mj-lt"/>
            </a:endParaRPr>
          </a:p>
        </p:txBody>
      </p:sp>
      <p:sp>
        <p:nvSpPr>
          <p:cNvPr id="17" name="TextBox 7"/>
          <p:cNvSpPr txBox="1"/>
          <p:nvPr/>
        </p:nvSpPr>
        <p:spPr>
          <a:xfrm>
            <a:off x="1447070" y="6561345"/>
            <a:ext cx="6588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smtClean="0">
                <a:latin typeface="+mj-lt"/>
              </a:rPr>
              <a:t>Dominik Limbach</a:t>
            </a:r>
            <a:endParaRPr lang="en-US" sz="1200" dirty="0">
              <a:latin typeface="+mj-lt"/>
            </a:endParaRPr>
          </a:p>
        </p:txBody>
      </p:sp>
      <p:sp>
        <p:nvSpPr>
          <p:cNvPr id="18" name="TextBox 8"/>
          <p:cNvSpPr txBox="1"/>
          <p:nvPr/>
        </p:nvSpPr>
        <p:spPr>
          <a:xfrm>
            <a:off x="8352420" y="6561348"/>
            <a:ext cx="6849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DB4A2A5-F484-412B-BD54-24FAE11DA875}" type="slidenum">
              <a:rPr lang="de-DE" sz="1200" smtClean="0">
                <a:latin typeface="+mj-lt"/>
              </a:rPr>
              <a:pPr algn="r"/>
              <a:t>5</a:t>
            </a:fld>
            <a:endParaRPr lang="en-US" sz="1200" dirty="0">
              <a:latin typeface="+mj-lt"/>
            </a:endParaRPr>
          </a:p>
        </p:txBody>
      </p:sp>
      <p:sp>
        <p:nvSpPr>
          <p:cNvPr id="13" name="TextBox 10"/>
          <p:cNvSpPr txBox="1"/>
          <p:nvPr/>
        </p:nvSpPr>
        <p:spPr>
          <a:xfrm>
            <a:off x="514357" y="1520788"/>
            <a:ext cx="7835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de-DE" sz="2000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2" y="188651"/>
            <a:ext cx="2844316" cy="56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9"/>
          <p:cNvSpPr txBox="1"/>
          <p:nvPr/>
        </p:nvSpPr>
        <p:spPr>
          <a:xfrm>
            <a:off x="3125794" y="296652"/>
            <a:ext cx="590557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b="1" dirty="0" smtClean="0"/>
              <a:t>		</a:t>
            </a:r>
            <a:r>
              <a:rPr lang="de-DE" sz="1600" b="1" dirty="0" err="1" smtClean="0"/>
              <a:t>Introduction</a:t>
            </a:r>
            <a:endParaRPr lang="de-DE" sz="1600" b="1" dirty="0"/>
          </a:p>
        </p:txBody>
      </p:sp>
    </p:spTree>
    <p:extLst>
      <p:ext uri="{BB962C8B-B14F-4D97-AF65-F5344CB8AC3E}">
        <p14:creationId xmlns:p14="http://schemas.microsoft.com/office/powerpoint/2010/main" val="221259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77951"/>
            <a:ext cx="9144000" cy="47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8"/>
          <p:cNvSpPr txBox="1"/>
          <p:nvPr/>
        </p:nvSpPr>
        <p:spPr>
          <a:xfrm>
            <a:off x="-10616" y="6561344"/>
            <a:ext cx="1054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802092-4E43-4E19-9D69-7F4FE07C0985}" type="datetime1">
              <a:rPr lang="de-DE" sz="1200" smtClean="0">
                <a:latin typeface="+mj-lt"/>
              </a:rPr>
              <a:t>01.04.2018</a:t>
            </a:fld>
            <a:endParaRPr lang="en-US" sz="1200" dirty="0">
              <a:latin typeface="+mj-lt"/>
            </a:endParaRPr>
          </a:p>
        </p:txBody>
      </p:sp>
      <p:sp>
        <p:nvSpPr>
          <p:cNvPr id="17" name="TextBox 7"/>
          <p:cNvSpPr txBox="1"/>
          <p:nvPr/>
        </p:nvSpPr>
        <p:spPr>
          <a:xfrm>
            <a:off x="1447070" y="6561345"/>
            <a:ext cx="6588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smtClean="0">
                <a:latin typeface="+mj-lt"/>
              </a:rPr>
              <a:t>Dominik Limbach</a:t>
            </a:r>
            <a:endParaRPr lang="en-US" sz="1200" dirty="0">
              <a:latin typeface="+mj-lt"/>
            </a:endParaRPr>
          </a:p>
        </p:txBody>
      </p:sp>
      <p:sp>
        <p:nvSpPr>
          <p:cNvPr id="18" name="TextBox 8"/>
          <p:cNvSpPr txBox="1"/>
          <p:nvPr/>
        </p:nvSpPr>
        <p:spPr>
          <a:xfrm>
            <a:off x="8352420" y="6561348"/>
            <a:ext cx="6849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DB4A2A5-F484-412B-BD54-24FAE11DA875}" type="slidenum">
              <a:rPr lang="de-DE" sz="1200" smtClean="0">
                <a:latin typeface="+mj-lt"/>
              </a:rPr>
              <a:pPr algn="r"/>
              <a:t>6</a:t>
            </a:fld>
            <a:endParaRPr lang="en-US" sz="1200" dirty="0">
              <a:latin typeface="+mj-lt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2" y="188651"/>
            <a:ext cx="2844316" cy="56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9"/>
          <p:cNvSpPr txBox="1"/>
          <p:nvPr/>
        </p:nvSpPr>
        <p:spPr>
          <a:xfrm>
            <a:off x="3131952" y="296652"/>
            <a:ext cx="590557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b="1" dirty="0" smtClean="0"/>
              <a:t>		Problem </a:t>
            </a:r>
            <a:r>
              <a:rPr lang="de-DE" sz="1600" b="1" dirty="0"/>
              <a:t>Analysis </a:t>
            </a:r>
            <a:r>
              <a:rPr lang="de-DE" sz="1600" b="1" dirty="0" err="1"/>
              <a:t>and</a:t>
            </a:r>
            <a:r>
              <a:rPr lang="de-DE" sz="1600" b="1" dirty="0"/>
              <a:t> Goals</a:t>
            </a:r>
          </a:p>
        </p:txBody>
      </p:sp>
      <p:sp>
        <p:nvSpPr>
          <p:cNvPr id="8" name="TextBox 10"/>
          <p:cNvSpPr txBox="1"/>
          <p:nvPr/>
        </p:nvSpPr>
        <p:spPr>
          <a:xfrm>
            <a:off x="514357" y="1520788"/>
            <a:ext cx="7835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0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000" dirty="0"/>
              <a:t>d</a:t>
            </a:r>
            <a:r>
              <a:rPr lang="de-DE" sz="2000" dirty="0" smtClean="0"/>
              <a:t>esign </a:t>
            </a:r>
            <a:r>
              <a:rPr lang="de-DE" sz="2000" dirty="0" err="1" smtClean="0"/>
              <a:t>of</a:t>
            </a:r>
            <a:r>
              <a:rPr lang="de-DE" sz="2000" dirty="0" smtClean="0"/>
              <a:t> a </a:t>
            </a:r>
            <a:r>
              <a:rPr lang="de-DE" sz="2000" dirty="0" err="1" smtClean="0"/>
              <a:t>virtual</a:t>
            </a:r>
            <a:r>
              <a:rPr lang="de-DE" sz="2000" dirty="0" smtClean="0"/>
              <a:t> </a:t>
            </a:r>
            <a:r>
              <a:rPr lang="de-DE" sz="2000" dirty="0" err="1" smtClean="0"/>
              <a:t>environment</a:t>
            </a:r>
            <a:r>
              <a:rPr lang="de-DE" sz="2000" dirty="0" smtClean="0"/>
              <a:t>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treatment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acrophobia</a:t>
            </a:r>
            <a:endParaRPr lang="de-DE" sz="20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000" dirty="0" err="1"/>
              <a:t>i</a:t>
            </a:r>
            <a:r>
              <a:rPr lang="de-DE" sz="2000" dirty="0" err="1" smtClean="0"/>
              <a:t>mplementation</a:t>
            </a:r>
            <a:r>
              <a:rPr lang="de-DE" sz="2000" dirty="0" smtClean="0"/>
              <a:t> </a:t>
            </a:r>
            <a:r>
              <a:rPr lang="de-DE" sz="2000" dirty="0" err="1" smtClean="0"/>
              <a:t>into</a:t>
            </a:r>
            <a:r>
              <a:rPr lang="de-DE" sz="2000" dirty="0" smtClean="0"/>
              <a:t> a </a:t>
            </a:r>
            <a:r>
              <a:rPr lang="de-DE" sz="2000" dirty="0" err="1" smtClean="0"/>
              <a:t>closed</a:t>
            </a:r>
            <a:r>
              <a:rPr lang="de-DE" sz="2000" dirty="0" smtClean="0"/>
              <a:t> </a:t>
            </a:r>
            <a:r>
              <a:rPr lang="de-DE" sz="2000" dirty="0" err="1" smtClean="0"/>
              <a:t>loop</a:t>
            </a:r>
            <a:r>
              <a:rPr lang="de-DE" sz="2000" dirty="0" smtClean="0"/>
              <a:t> </a:t>
            </a:r>
            <a:r>
              <a:rPr lang="de-DE" sz="2000" dirty="0" err="1" smtClean="0"/>
              <a:t>system</a:t>
            </a:r>
            <a:endParaRPr lang="de-DE" sz="20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20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000" dirty="0" err="1"/>
              <a:t>m</a:t>
            </a:r>
            <a:r>
              <a:rPr lang="de-DE" sz="2000" dirty="0" err="1" smtClean="0"/>
              <a:t>easurement</a:t>
            </a:r>
            <a:r>
              <a:rPr lang="de-DE" sz="2000" dirty="0" smtClean="0"/>
              <a:t> </a:t>
            </a:r>
            <a:r>
              <a:rPr lang="de-DE" sz="2000" dirty="0" err="1" smtClean="0"/>
              <a:t>and</a:t>
            </a:r>
            <a:r>
              <a:rPr lang="de-DE" sz="2000" dirty="0" smtClean="0"/>
              <a:t> </a:t>
            </a:r>
            <a:r>
              <a:rPr lang="de-DE" sz="2000" dirty="0" err="1" smtClean="0"/>
              <a:t>analysis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physiological</a:t>
            </a:r>
            <a:r>
              <a:rPr lang="de-DE" sz="2000" dirty="0" smtClean="0"/>
              <a:t> </a:t>
            </a:r>
            <a:r>
              <a:rPr lang="de-DE" sz="2000" dirty="0" err="1" smtClean="0"/>
              <a:t>fear</a:t>
            </a:r>
            <a:r>
              <a:rPr lang="de-DE" sz="2000" dirty="0" smtClean="0"/>
              <a:t> </a:t>
            </a:r>
            <a:r>
              <a:rPr lang="de-DE" sz="2000" dirty="0" err="1" smtClean="0"/>
              <a:t>response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94187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77951"/>
            <a:ext cx="9144000" cy="47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8"/>
          <p:cNvSpPr txBox="1"/>
          <p:nvPr/>
        </p:nvSpPr>
        <p:spPr>
          <a:xfrm>
            <a:off x="-10616" y="6561344"/>
            <a:ext cx="1054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802092-4E43-4E19-9D69-7F4FE07C0985}" type="datetime1">
              <a:rPr lang="de-DE" sz="1200" smtClean="0">
                <a:latin typeface="+mj-lt"/>
              </a:rPr>
              <a:t>01.04.2018</a:t>
            </a:fld>
            <a:endParaRPr lang="en-US" sz="1200" dirty="0">
              <a:latin typeface="+mj-lt"/>
            </a:endParaRPr>
          </a:p>
        </p:txBody>
      </p:sp>
      <p:sp>
        <p:nvSpPr>
          <p:cNvPr id="17" name="TextBox 7"/>
          <p:cNvSpPr txBox="1"/>
          <p:nvPr/>
        </p:nvSpPr>
        <p:spPr>
          <a:xfrm>
            <a:off x="1447070" y="6561345"/>
            <a:ext cx="6588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smtClean="0">
                <a:latin typeface="+mj-lt"/>
              </a:rPr>
              <a:t>Dominik Limbach</a:t>
            </a:r>
            <a:endParaRPr lang="en-US" sz="1200" dirty="0">
              <a:latin typeface="+mj-lt"/>
            </a:endParaRPr>
          </a:p>
        </p:txBody>
      </p:sp>
      <p:sp>
        <p:nvSpPr>
          <p:cNvPr id="18" name="TextBox 8"/>
          <p:cNvSpPr txBox="1"/>
          <p:nvPr/>
        </p:nvSpPr>
        <p:spPr>
          <a:xfrm>
            <a:off x="8352420" y="6561348"/>
            <a:ext cx="6849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DB4A2A5-F484-412B-BD54-24FAE11DA875}" type="slidenum">
              <a:rPr lang="de-DE" sz="1200" smtClean="0">
                <a:latin typeface="+mj-lt"/>
              </a:rPr>
              <a:pPr algn="r"/>
              <a:t>7</a:t>
            </a:fld>
            <a:endParaRPr lang="en-US" sz="1200" dirty="0">
              <a:latin typeface="+mj-lt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2" y="188651"/>
            <a:ext cx="2844316" cy="56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9"/>
          <p:cNvSpPr txBox="1"/>
          <p:nvPr/>
        </p:nvSpPr>
        <p:spPr>
          <a:xfrm>
            <a:off x="3131952" y="296652"/>
            <a:ext cx="590557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b="1" dirty="0" smtClean="0"/>
              <a:t>		Problem </a:t>
            </a:r>
            <a:r>
              <a:rPr lang="de-DE" sz="1600" b="1" dirty="0"/>
              <a:t>Analysis </a:t>
            </a:r>
            <a:r>
              <a:rPr lang="de-DE" sz="1600" b="1" dirty="0" err="1"/>
              <a:t>and</a:t>
            </a:r>
            <a:r>
              <a:rPr lang="de-DE" sz="1600" b="1" dirty="0"/>
              <a:t> Goals</a:t>
            </a:r>
          </a:p>
        </p:txBody>
      </p:sp>
      <p:sp>
        <p:nvSpPr>
          <p:cNvPr id="8" name="TextBox 10"/>
          <p:cNvSpPr txBox="1"/>
          <p:nvPr/>
        </p:nvSpPr>
        <p:spPr>
          <a:xfrm>
            <a:off x="514357" y="1520788"/>
            <a:ext cx="78359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/>
              <a:t>Requirements</a:t>
            </a:r>
            <a:r>
              <a:rPr lang="de-DE" sz="2000" dirty="0" smtClean="0"/>
              <a:t> </a:t>
            </a:r>
            <a:r>
              <a:rPr lang="de-DE" sz="2000" dirty="0" err="1" smtClean="0"/>
              <a:t>for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VR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000" dirty="0" err="1" smtClean="0"/>
              <a:t>provides</a:t>
            </a:r>
            <a:r>
              <a:rPr lang="de-DE" sz="2000" dirty="0" smtClean="0"/>
              <a:t> </a:t>
            </a:r>
            <a:r>
              <a:rPr lang="de-DE" sz="2000" dirty="0" err="1" smtClean="0"/>
              <a:t>adequate</a:t>
            </a:r>
            <a:r>
              <a:rPr lang="de-DE" sz="2000" dirty="0" smtClean="0"/>
              <a:t> </a:t>
            </a:r>
            <a:r>
              <a:rPr lang="de-DE" sz="2000" dirty="0" err="1" smtClean="0"/>
              <a:t>fear</a:t>
            </a:r>
            <a:r>
              <a:rPr lang="de-DE" sz="2000" dirty="0" smtClean="0"/>
              <a:t> </a:t>
            </a:r>
            <a:r>
              <a:rPr lang="de-DE" sz="2000" dirty="0" err="1" smtClean="0"/>
              <a:t>stimuli</a:t>
            </a:r>
            <a:endParaRPr lang="de-DE" sz="20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000" dirty="0" err="1" smtClean="0"/>
              <a:t>adaptable</a:t>
            </a:r>
            <a:r>
              <a:rPr lang="de-DE" sz="2000" dirty="0" smtClean="0"/>
              <a:t> </a:t>
            </a:r>
            <a:r>
              <a:rPr lang="de-DE" sz="2000" dirty="0" err="1" smtClean="0"/>
              <a:t>to</a:t>
            </a:r>
            <a:r>
              <a:rPr lang="de-DE" sz="2000" dirty="0" smtClean="0"/>
              <a:t> different </a:t>
            </a:r>
            <a:r>
              <a:rPr lang="de-DE" sz="2000" dirty="0" err="1" smtClean="0"/>
              <a:t>degrees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fear</a:t>
            </a:r>
            <a:endParaRPr lang="de-DE" sz="20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000" dirty="0" err="1" smtClean="0"/>
              <a:t>can</a:t>
            </a:r>
            <a:r>
              <a:rPr lang="de-DE" sz="2000" dirty="0" smtClean="0"/>
              <a:t> </a:t>
            </a:r>
            <a:r>
              <a:rPr lang="de-DE" sz="2000" dirty="0" err="1" smtClean="0"/>
              <a:t>be</a:t>
            </a:r>
            <a:r>
              <a:rPr lang="de-DE" sz="2000" dirty="0" smtClean="0"/>
              <a:t> </a:t>
            </a:r>
            <a:r>
              <a:rPr lang="de-DE" sz="2000" dirty="0" err="1" smtClean="0"/>
              <a:t>controlled</a:t>
            </a:r>
            <a:r>
              <a:rPr lang="de-DE" sz="2000" dirty="0" smtClean="0"/>
              <a:t> at all </a:t>
            </a:r>
            <a:r>
              <a:rPr lang="de-DE" sz="2000" dirty="0" err="1" smtClean="0"/>
              <a:t>times</a:t>
            </a:r>
            <a:r>
              <a:rPr lang="de-DE" sz="2000" dirty="0" smtClean="0"/>
              <a:t>  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1625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77951"/>
            <a:ext cx="9144000" cy="47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8"/>
          <p:cNvSpPr txBox="1"/>
          <p:nvPr/>
        </p:nvSpPr>
        <p:spPr>
          <a:xfrm>
            <a:off x="-10616" y="6561344"/>
            <a:ext cx="1054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802092-4E43-4E19-9D69-7F4FE07C0985}" type="datetime1">
              <a:rPr lang="de-DE" sz="1200" smtClean="0">
                <a:latin typeface="+mj-lt"/>
              </a:rPr>
              <a:t>01.04.2018</a:t>
            </a:fld>
            <a:endParaRPr lang="en-US" sz="1200" dirty="0">
              <a:latin typeface="+mj-lt"/>
            </a:endParaRPr>
          </a:p>
        </p:txBody>
      </p:sp>
      <p:sp>
        <p:nvSpPr>
          <p:cNvPr id="17" name="TextBox 7"/>
          <p:cNvSpPr txBox="1"/>
          <p:nvPr/>
        </p:nvSpPr>
        <p:spPr>
          <a:xfrm>
            <a:off x="1447070" y="6561345"/>
            <a:ext cx="6588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smtClean="0">
                <a:latin typeface="+mj-lt"/>
              </a:rPr>
              <a:t>Dominik Limbach</a:t>
            </a:r>
            <a:endParaRPr lang="en-US" sz="1200" dirty="0">
              <a:latin typeface="+mj-lt"/>
            </a:endParaRPr>
          </a:p>
        </p:txBody>
      </p:sp>
      <p:sp>
        <p:nvSpPr>
          <p:cNvPr id="18" name="TextBox 8"/>
          <p:cNvSpPr txBox="1"/>
          <p:nvPr/>
        </p:nvSpPr>
        <p:spPr>
          <a:xfrm>
            <a:off x="8352420" y="6561348"/>
            <a:ext cx="6849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DB4A2A5-F484-412B-BD54-24FAE11DA875}" type="slidenum">
              <a:rPr lang="de-DE" sz="1200" smtClean="0">
                <a:latin typeface="+mj-lt"/>
              </a:rPr>
              <a:pPr algn="r"/>
              <a:t>8</a:t>
            </a:fld>
            <a:endParaRPr lang="en-US" sz="1200" dirty="0">
              <a:latin typeface="+mj-lt"/>
            </a:endParaRPr>
          </a:p>
        </p:txBody>
      </p:sp>
      <p:sp>
        <p:nvSpPr>
          <p:cNvPr id="13" name="TextBox 10"/>
          <p:cNvSpPr txBox="1"/>
          <p:nvPr/>
        </p:nvSpPr>
        <p:spPr>
          <a:xfrm>
            <a:off x="223833" y="1153498"/>
            <a:ext cx="783592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smtClean="0"/>
              <a:t>Virtual Environment </a:t>
            </a:r>
          </a:p>
          <a:p>
            <a:endParaRPr lang="de-DE" sz="2000" dirty="0" smtClean="0"/>
          </a:p>
          <a:p>
            <a:r>
              <a:rPr lang="de-DE" sz="2000" dirty="0" smtClean="0"/>
              <a:t>Primary </a:t>
            </a:r>
            <a:r>
              <a:rPr lang="de-DE" sz="2000" dirty="0" err="1" smtClean="0"/>
              <a:t>fear</a:t>
            </a:r>
            <a:r>
              <a:rPr lang="de-DE" sz="2000" dirty="0" smtClean="0"/>
              <a:t> </a:t>
            </a:r>
            <a:r>
              <a:rPr lang="de-DE" sz="2000" dirty="0" err="1" smtClean="0"/>
              <a:t>stimulus</a:t>
            </a:r>
            <a:r>
              <a:rPr lang="de-DE" sz="2000" dirty="0" smtClean="0"/>
              <a:t> </a:t>
            </a:r>
          </a:p>
          <a:p>
            <a:r>
              <a:rPr lang="de-DE" sz="2000" dirty="0" smtClean="0"/>
              <a:t> </a:t>
            </a:r>
          </a:p>
          <a:p>
            <a:r>
              <a:rPr lang="de-DE" sz="2000" dirty="0" err="1" smtClean="0"/>
              <a:t>Presentation</a:t>
            </a:r>
            <a:r>
              <a:rPr lang="de-DE" sz="2000" dirty="0" smtClean="0"/>
              <a:t> </a:t>
            </a:r>
            <a:r>
              <a:rPr lang="de-DE" sz="2000" dirty="0" err="1" smtClean="0"/>
              <a:t>of</a:t>
            </a:r>
            <a:r>
              <a:rPr lang="de-DE" sz="2000" dirty="0" smtClean="0"/>
              <a:t> </a:t>
            </a:r>
            <a:r>
              <a:rPr lang="de-DE" sz="2000" dirty="0" err="1" smtClean="0"/>
              <a:t>height</a:t>
            </a:r>
            <a:endParaRPr lang="de-DE" sz="2000" dirty="0" smtClean="0"/>
          </a:p>
          <a:p>
            <a:endParaRPr lang="de-DE" sz="2000" dirty="0"/>
          </a:p>
          <a:p>
            <a:r>
              <a:rPr lang="de-DE" sz="2000" dirty="0" err="1" smtClean="0"/>
              <a:t>Modulating</a:t>
            </a:r>
            <a:r>
              <a:rPr lang="de-DE" sz="2000" dirty="0" smtClean="0"/>
              <a:t> </a:t>
            </a:r>
            <a:r>
              <a:rPr lang="de-DE" sz="2000" dirty="0" err="1" smtClean="0"/>
              <a:t>factors</a:t>
            </a:r>
            <a:endParaRPr lang="de-DE" sz="2000" dirty="0" smtClean="0"/>
          </a:p>
          <a:p>
            <a:r>
              <a:rPr lang="de-DE" sz="2000" dirty="0" err="1" smtClean="0"/>
              <a:t>depth</a:t>
            </a:r>
            <a:endParaRPr lang="de-DE" sz="2000" dirty="0" smtClean="0"/>
          </a:p>
          <a:p>
            <a:r>
              <a:rPr lang="de-DE" sz="2000" dirty="0" smtClean="0"/>
              <a:t>Floor </a:t>
            </a:r>
            <a:r>
              <a:rPr lang="de-DE" sz="2000" dirty="0" err="1" smtClean="0"/>
              <a:t>opening</a:t>
            </a:r>
            <a:endParaRPr lang="de-DE" sz="2000" dirty="0" smtClean="0"/>
          </a:p>
          <a:p>
            <a:r>
              <a:rPr lang="de-DE" sz="2000" dirty="0" smtClean="0"/>
              <a:t>Bridge </a:t>
            </a:r>
            <a:r>
              <a:rPr lang="de-DE" sz="2000" dirty="0" err="1" smtClean="0"/>
              <a:t>size</a:t>
            </a:r>
            <a:endParaRPr lang="de-DE" sz="2000" dirty="0" smtClean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2" y="188651"/>
            <a:ext cx="2844316" cy="56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9"/>
          <p:cNvSpPr txBox="1"/>
          <p:nvPr/>
        </p:nvSpPr>
        <p:spPr>
          <a:xfrm>
            <a:off x="3125794" y="296652"/>
            <a:ext cx="590557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b="1" dirty="0" smtClean="0"/>
              <a:t>		Materials </a:t>
            </a:r>
            <a:r>
              <a:rPr lang="de-DE" sz="1600" b="1" dirty="0" err="1"/>
              <a:t>and</a:t>
            </a:r>
            <a:r>
              <a:rPr lang="de-DE" sz="1600" b="1" dirty="0"/>
              <a:t> </a:t>
            </a:r>
            <a:r>
              <a:rPr lang="de-DE" sz="1600" b="1" dirty="0" err="1"/>
              <a:t>Methods</a:t>
            </a:r>
            <a:endParaRPr lang="de-DE" sz="1600" b="1" dirty="0"/>
          </a:p>
        </p:txBody>
      </p:sp>
    </p:spTree>
    <p:extLst>
      <p:ext uri="{BB962C8B-B14F-4D97-AF65-F5344CB8AC3E}">
        <p14:creationId xmlns:p14="http://schemas.microsoft.com/office/powerpoint/2010/main" val="3452683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677951"/>
            <a:ext cx="9144000" cy="47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8"/>
          <p:cNvSpPr txBox="1"/>
          <p:nvPr/>
        </p:nvSpPr>
        <p:spPr>
          <a:xfrm>
            <a:off x="-10616" y="6561344"/>
            <a:ext cx="1054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C7802092-4E43-4E19-9D69-7F4FE07C0985}" type="datetime1">
              <a:rPr lang="de-DE" sz="1200" smtClean="0">
                <a:latin typeface="+mj-lt"/>
              </a:rPr>
              <a:t>01.04.2018</a:t>
            </a:fld>
            <a:endParaRPr lang="en-US" sz="1200" dirty="0">
              <a:latin typeface="+mj-lt"/>
            </a:endParaRPr>
          </a:p>
        </p:txBody>
      </p:sp>
      <p:sp>
        <p:nvSpPr>
          <p:cNvPr id="17" name="TextBox 7"/>
          <p:cNvSpPr txBox="1"/>
          <p:nvPr/>
        </p:nvSpPr>
        <p:spPr>
          <a:xfrm>
            <a:off x="1447070" y="6561345"/>
            <a:ext cx="65887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smtClean="0">
                <a:latin typeface="+mj-lt"/>
              </a:rPr>
              <a:t>Dominik Limbach</a:t>
            </a:r>
            <a:endParaRPr lang="en-US" sz="1200" dirty="0">
              <a:latin typeface="+mj-lt"/>
            </a:endParaRPr>
          </a:p>
        </p:txBody>
      </p:sp>
      <p:sp>
        <p:nvSpPr>
          <p:cNvPr id="18" name="TextBox 8"/>
          <p:cNvSpPr txBox="1"/>
          <p:nvPr/>
        </p:nvSpPr>
        <p:spPr>
          <a:xfrm>
            <a:off x="8352420" y="6561348"/>
            <a:ext cx="6849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DB4A2A5-F484-412B-BD54-24FAE11DA875}" type="slidenum">
              <a:rPr lang="de-DE" sz="1200" smtClean="0">
                <a:latin typeface="+mj-lt"/>
              </a:rPr>
              <a:pPr algn="r"/>
              <a:t>9</a:t>
            </a:fld>
            <a:endParaRPr lang="en-US" sz="1200" dirty="0">
              <a:latin typeface="+mj-lt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512" y="188651"/>
            <a:ext cx="2844316" cy="56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9"/>
          <p:cNvSpPr txBox="1"/>
          <p:nvPr/>
        </p:nvSpPr>
        <p:spPr>
          <a:xfrm>
            <a:off x="3125794" y="296652"/>
            <a:ext cx="590557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sz="1600" b="1" dirty="0" smtClean="0"/>
              <a:t>		Materials </a:t>
            </a:r>
            <a:r>
              <a:rPr lang="de-DE" sz="1600" b="1" dirty="0" err="1"/>
              <a:t>and</a:t>
            </a:r>
            <a:r>
              <a:rPr lang="de-DE" sz="1600" b="1" dirty="0"/>
              <a:t> </a:t>
            </a:r>
            <a:r>
              <a:rPr lang="de-DE" sz="1600" b="1" dirty="0" err="1"/>
              <a:t>Methods</a:t>
            </a:r>
            <a:endParaRPr lang="de-DE" sz="1600" b="1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088740"/>
            <a:ext cx="7278436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6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603</Words>
  <Application>Microsoft Office PowerPoint</Application>
  <PresentationFormat>Bildschirmpräsentation (4:3)</PresentationFormat>
  <Paragraphs>185</Paragraphs>
  <Slides>21</Slides>
  <Notes>2</Notes>
  <HiddenSlides>1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2" baseType="lpstr"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Manuel Kohl</dc:creator>
  <cp:lastModifiedBy>Dominik</cp:lastModifiedBy>
  <cp:revision>324</cp:revision>
  <cp:lastPrinted>2011-11-21T14:56:06Z</cp:lastPrinted>
  <dcterms:created xsi:type="dcterms:W3CDTF">2011-11-02T18:36:29Z</dcterms:created>
  <dcterms:modified xsi:type="dcterms:W3CDTF">2018-03-31T22:55:25Z</dcterms:modified>
</cp:coreProperties>
</file>